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4.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8" r:id="rId3"/>
    <p:sldId id="291" r:id="rId4"/>
    <p:sldId id="292" r:id="rId5"/>
    <p:sldId id="293" r:id="rId6"/>
    <p:sldId id="294" r:id="rId7"/>
    <p:sldId id="296" r:id="rId8"/>
    <p:sldId id="295" r:id="rId9"/>
    <p:sldId id="298" r:id="rId10"/>
    <p:sldId id="302" r:id="rId11"/>
    <p:sldId id="301" r:id="rId12"/>
    <p:sldId id="299" r:id="rId13"/>
    <p:sldId id="260" r:id="rId14"/>
    <p:sldId id="273" r:id="rId15"/>
    <p:sldId id="300" r:id="rId16"/>
    <p:sldId id="261" r:id="rId17"/>
    <p:sldId id="265" r:id="rId18"/>
    <p:sldId id="266" r:id="rId19"/>
    <p:sldId id="271" r:id="rId20"/>
    <p:sldId id="428" r:id="rId21"/>
    <p:sldId id="440" r:id="rId22"/>
    <p:sldId id="442" r:id="rId23"/>
    <p:sldId id="513" r:id="rId24"/>
    <p:sldId id="447" r:id="rId25"/>
    <p:sldId id="540" r:id="rId26"/>
    <p:sldId id="448" r:id="rId27"/>
    <p:sldId id="542" r:id="rId28"/>
    <p:sldId id="544" r:id="rId29"/>
    <p:sldId id="543" r:id="rId30"/>
    <p:sldId id="545" r:id="rId31"/>
    <p:sldId id="546" r:id="rId32"/>
    <p:sldId id="264" r:id="rId33"/>
    <p:sldId id="450" r:id="rId34"/>
    <p:sldId id="452" r:id="rId35"/>
    <p:sldId id="451" r:id="rId36"/>
    <p:sldId id="569" r:id="rId37"/>
    <p:sldId id="453" r:id="rId38"/>
    <p:sldId id="481" r:id="rId39"/>
    <p:sldId id="482" r:id="rId40"/>
    <p:sldId id="568" r:id="rId41"/>
    <p:sldId id="486" r:id="rId42"/>
    <p:sldId id="487" r:id="rId43"/>
    <p:sldId id="488" r:id="rId44"/>
    <p:sldId id="454" r:id="rId45"/>
    <p:sldId id="455" r:id="rId46"/>
    <p:sldId id="456" r:id="rId47"/>
    <p:sldId id="464" r:id="rId48"/>
    <p:sldId id="466" r:id="rId49"/>
    <p:sldId id="467" r:id="rId50"/>
    <p:sldId id="469" r:id="rId51"/>
    <p:sldId id="470" r:id="rId52"/>
    <p:sldId id="289" r:id="rId53"/>
    <p:sldId id="268" r:id="rId54"/>
    <p:sldId id="269" r:id="rId55"/>
    <p:sldId id="281" r:id="rId56"/>
    <p:sldId id="272" r:id="rId57"/>
    <p:sldId id="274" r:id="rId58"/>
    <p:sldId id="275" r:id="rId59"/>
    <p:sldId id="276" r:id="rId60"/>
    <p:sldId id="277" r:id="rId61"/>
    <p:sldId id="278" r:id="rId62"/>
    <p:sldId id="290" r:id="rId63"/>
    <p:sldId id="279" r:id="rId64"/>
    <p:sldId id="280" r:id="rId65"/>
    <p:sldId id="282" r:id="rId66"/>
    <p:sldId id="283" r:id="rId67"/>
    <p:sldId id="284" r:id="rId68"/>
    <p:sldId id="285" r:id="rId69"/>
    <p:sldId id="28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E68392-7934-4FF2-B39F-8E866CA2C1BB}" v="4" dt="2024-02-26T06:54:49.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488"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nuel Ndashimye" userId="56599aae-b189-4ca8-bcbb-3c9c682009e8" providerId="ADAL" clId="{FDE68392-7934-4FF2-B39F-8E866CA2C1BB}"/>
    <pc:docChg chg="undo custSel addSld delSld modSld">
      <pc:chgData name="Emmanuel Ndashimye" userId="56599aae-b189-4ca8-bcbb-3c9c682009e8" providerId="ADAL" clId="{FDE68392-7934-4FF2-B39F-8E866CA2C1BB}" dt="2024-02-26T06:54:49.470" v="134" actId="1076"/>
      <pc:docMkLst>
        <pc:docMk/>
      </pc:docMkLst>
      <pc:sldChg chg="add del">
        <pc:chgData name="Emmanuel Ndashimye" userId="56599aae-b189-4ca8-bcbb-3c9c682009e8" providerId="ADAL" clId="{FDE68392-7934-4FF2-B39F-8E866CA2C1BB}" dt="2024-01-14T22:38:07.756" v="43" actId="47"/>
        <pc:sldMkLst>
          <pc:docMk/>
          <pc:sldMk cId="1520328933" sldId="265"/>
        </pc:sldMkLst>
      </pc:sldChg>
      <pc:sldChg chg="add del">
        <pc:chgData name="Emmanuel Ndashimye" userId="56599aae-b189-4ca8-bcbb-3c9c682009e8" providerId="ADAL" clId="{FDE68392-7934-4FF2-B39F-8E866CA2C1BB}" dt="2024-01-14T22:38:07.458" v="42" actId="47"/>
        <pc:sldMkLst>
          <pc:docMk/>
          <pc:sldMk cId="2069585528" sldId="266"/>
        </pc:sldMkLst>
      </pc:sldChg>
      <pc:sldChg chg="add del">
        <pc:chgData name="Emmanuel Ndashimye" userId="56599aae-b189-4ca8-bcbb-3c9c682009e8" providerId="ADAL" clId="{FDE68392-7934-4FF2-B39F-8E866CA2C1BB}" dt="2024-01-14T22:38:07.143" v="41" actId="47"/>
        <pc:sldMkLst>
          <pc:docMk/>
          <pc:sldMk cId="2152944041" sldId="271"/>
        </pc:sldMkLst>
      </pc:sldChg>
      <pc:sldChg chg="addSp delSp modSp mod">
        <pc:chgData name="Emmanuel Ndashimye" userId="56599aae-b189-4ca8-bcbb-3c9c682009e8" providerId="ADAL" clId="{FDE68392-7934-4FF2-B39F-8E866CA2C1BB}" dt="2024-02-26T06:54:49.470" v="134" actId="1076"/>
        <pc:sldMkLst>
          <pc:docMk/>
          <pc:sldMk cId="1590470271" sldId="275"/>
        </pc:sldMkLst>
        <pc:spChg chg="del">
          <ac:chgData name="Emmanuel Ndashimye" userId="56599aae-b189-4ca8-bcbb-3c9c682009e8" providerId="ADAL" clId="{FDE68392-7934-4FF2-B39F-8E866CA2C1BB}" dt="2024-02-26T06:53:45.849" v="82" actId="478"/>
          <ac:spMkLst>
            <pc:docMk/>
            <pc:sldMk cId="1590470271" sldId="275"/>
            <ac:spMk id="19458" creationId="{00000000-0000-0000-0000-000000000000}"/>
          </ac:spMkLst>
        </pc:spChg>
        <pc:spChg chg="mod">
          <ac:chgData name="Emmanuel Ndashimye" userId="56599aae-b189-4ca8-bcbb-3c9c682009e8" providerId="ADAL" clId="{FDE68392-7934-4FF2-B39F-8E866CA2C1BB}" dt="2024-02-26T06:54:49.470" v="134" actId="1076"/>
          <ac:spMkLst>
            <pc:docMk/>
            <pc:sldMk cId="1590470271" sldId="275"/>
            <ac:spMk id="19459" creationId="{00000000-0000-0000-0000-000000000000}"/>
          </ac:spMkLst>
        </pc:spChg>
        <pc:grpChg chg="del">
          <ac:chgData name="Emmanuel Ndashimye" userId="56599aae-b189-4ca8-bcbb-3c9c682009e8" providerId="ADAL" clId="{FDE68392-7934-4FF2-B39F-8E866CA2C1BB}" dt="2024-02-26T06:53:39.099" v="78" actId="478"/>
          <ac:grpSpMkLst>
            <pc:docMk/>
            <pc:sldMk cId="1590470271" sldId="275"/>
            <ac:grpSpMk id="19460" creationId="{00000000-0000-0000-0000-000000000000}"/>
          </ac:grpSpMkLst>
        </pc:grpChg>
        <pc:grpChg chg="del">
          <ac:chgData name="Emmanuel Ndashimye" userId="56599aae-b189-4ca8-bcbb-3c9c682009e8" providerId="ADAL" clId="{FDE68392-7934-4FF2-B39F-8E866CA2C1BB}" dt="2024-02-26T06:53:39.926" v="79" actId="478"/>
          <ac:grpSpMkLst>
            <pc:docMk/>
            <pc:sldMk cId="1590470271" sldId="275"/>
            <ac:grpSpMk id="19461" creationId="{00000000-0000-0000-0000-000000000000}"/>
          </ac:grpSpMkLst>
        </pc:grpChg>
        <pc:picChg chg="add mod">
          <ac:chgData name="Emmanuel Ndashimye" userId="56599aae-b189-4ca8-bcbb-3c9c682009e8" providerId="ADAL" clId="{FDE68392-7934-4FF2-B39F-8E866CA2C1BB}" dt="2024-02-26T06:53:58.068" v="85" actId="1076"/>
          <ac:picMkLst>
            <pc:docMk/>
            <pc:sldMk cId="1590470271" sldId="275"/>
            <ac:picMk id="3" creationId="{2CFDEE83-FF6B-1F94-3F74-39F5281DDEBA}"/>
          </ac:picMkLst>
        </pc:picChg>
      </pc:sldChg>
      <pc:sldChg chg="addSp delSp modSp mod">
        <pc:chgData name="Emmanuel Ndashimye" userId="56599aae-b189-4ca8-bcbb-3c9c682009e8" providerId="ADAL" clId="{FDE68392-7934-4FF2-B39F-8E866CA2C1BB}" dt="2024-01-14T22:38:14.151" v="50" actId="478"/>
        <pc:sldMkLst>
          <pc:docMk/>
          <pc:sldMk cId="2506935561" sldId="292"/>
        </pc:sldMkLst>
        <pc:spChg chg="mod">
          <ac:chgData name="Emmanuel Ndashimye" userId="56599aae-b189-4ca8-bcbb-3c9c682009e8" providerId="ADAL" clId="{FDE68392-7934-4FF2-B39F-8E866CA2C1BB}" dt="2024-01-14T22:38:06.741" v="40" actId="108"/>
          <ac:spMkLst>
            <pc:docMk/>
            <pc:sldMk cId="2506935561" sldId="292"/>
            <ac:spMk id="3" creationId="{00000000-0000-0000-0000-000000000000}"/>
          </ac:spMkLst>
        </pc:spChg>
        <pc:spChg chg="add del mod">
          <ac:chgData name="Emmanuel Ndashimye" userId="56599aae-b189-4ca8-bcbb-3c9c682009e8" providerId="ADAL" clId="{FDE68392-7934-4FF2-B39F-8E866CA2C1BB}" dt="2024-01-14T22:38:11.312" v="49" actId="478"/>
          <ac:spMkLst>
            <pc:docMk/>
            <pc:sldMk cId="2506935561" sldId="292"/>
            <ac:spMk id="7" creationId="{3AEEE6D1-314B-0CB6-1D18-6272418F4D46}"/>
          </ac:spMkLst>
        </pc:spChg>
        <pc:picChg chg="add del">
          <ac:chgData name="Emmanuel Ndashimye" userId="56599aae-b189-4ca8-bcbb-3c9c682009e8" providerId="ADAL" clId="{FDE68392-7934-4FF2-B39F-8E866CA2C1BB}" dt="2024-01-14T22:38:14.151" v="50" actId="478"/>
          <ac:picMkLst>
            <pc:docMk/>
            <pc:sldMk cId="2506935561" sldId="292"/>
            <ac:picMk id="4" creationId="{00000000-0000-0000-0000-000000000000}"/>
          </ac:picMkLst>
        </pc:picChg>
        <pc:picChg chg="add del">
          <ac:chgData name="Emmanuel Ndashimye" userId="56599aae-b189-4ca8-bcbb-3c9c682009e8" providerId="ADAL" clId="{FDE68392-7934-4FF2-B39F-8E866CA2C1BB}" dt="2024-01-14T22:38:11.312" v="49" actId="478"/>
          <ac:picMkLst>
            <pc:docMk/>
            <pc:sldMk cId="2506935561" sldId="292"/>
            <ac:picMk id="5" creationId="{00000000-0000-0000-0000-000000000000}"/>
          </ac:picMkLst>
        </pc:picChg>
      </pc:sldChg>
      <pc:sldChg chg="add del">
        <pc:chgData name="Emmanuel Ndashimye" userId="56599aae-b189-4ca8-bcbb-3c9c682009e8" providerId="ADAL" clId="{FDE68392-7934-4FF2-B39F-8E866CA2C1BB}" dt="2024-01-14T22:38:04.708" v="37" actId="47"/>
        <pc:sldMkLst>
          <pc:docMk/>
          <pc:sldMk cId="2635771782" sldId="293"/>
        </pc:sldMkLst>
      </pc:sldChg>
      <pc:sldChg chg="addSp delSp modSp add del mod">
        <pc:chgData name="Emmanuel Ndashimye" userId="56599aae-b189-4ca8-bcbb-3c9c682009e8" providerId="ADAL" clId="{FDE68392-7934-4FF2-B39F-8E866CA2C1BB}" dt="2024-01-14T22:39:19.127" v="58" actId="14100"/>
        <pc:sldMkLst>
          <pc:docMk/>
          <pc:sldMk cId="983648422" sldId="294"/>
        </pc:sldMkLst>
        <pc:spChg chg="mod">
          <ac:chgData name="Emmanuel Ndashimye" userId="56599aae-b189-4ca8-bcbb-3c9c682009e8" providerId="ADAL" clId="{FDE68392-7934-4FF2-B39F-8E866CA2C1BB}" dt="2024-01-14T22:27:28.853" v="15" actId="5793"/>
          <ac:spMkLst>
            <pc:docMk/>
            <pc:sldMk cId="983648422" sldId="294"/>
            <ac:spMk id="3" creationId="{00000000-0000-0000-0000-000000000000}"/>
          </ac:spMkLst>
        </pc:spChg>
        <pc:picChg chg="del">
          <ac:chgData name="Emmanuel Ndashimye" userId="56599aae-b189-4ca8-bcbb-3c9c682009e8" providerId="ADAL" clId="{FDE68392-7934-4FF2-B39F-8E866CA2C1BB}" dt="2024-01-14T22:39:06.632" v="51" actId="478"/>
          <ac:picMkLst>
            <pc:docMk/>
            <pc:sldMk cId="983648422" sldId="294"/>
            <ac:picMk id="6" creationId="{00000000-0000-0000-0000-000000000000}"/>
          </ac:picMkLst>
        </pc:picChg>
        <pc:picChg chg="add mod">
          <ac:chgData name="Emmanuel Ndashimye" userId="56599aae-b189-4ca8-bcbb-3c9c682009e8" providerId="ADAL" clId="{FDE68392-7934-4FF2-B39F-8E866CA2C1BB}" dt="2024-01-14T22:39:19.127" v="58" actId="14100"/>
          <ac:picMkLst>
            <pc:docMk/>
            <pc:sldMk cId="983648422" sldId="294"/>
            <ac:picMk id="7" creationId="{5A500840-0C9D-6F0E-49EB-520C1C49E9BA}"/>
          </ac:picMkLst>
        </pc:picChg>
        <pc:picChg chg="del">
          <ac:chgData name="Emmanuel Ndashimye" userId="56599aae-b189-4ca8-bcbb-3c9c682009e8" providerId="ADAL" clId="{FDE68392-7934-4FF2-B39F-8E866CA2C1BB}" dt="2024-01-14T22:39:09.975" v="53" actId="478"/>
          <ac:picMkLst>
            <pc:docMk/>
            <pc:sldMk cId="983648422" sldId="294"/>
            <ac:picMk id="9" creationId="{00000000-0000-0000-0000-000000000000}"/>
          </ac:picMkLst>
        </pc:picChg>
      </pc:sldChg>
      <pc:sldChg chg="modSp mod">
        <pc:chgData name="Emmanuel Ndashimye" userId="56599aae-b189-4ca8-bcbb-3c9c682009e8" providerId="ADAL" clId="{FDE68392-7934-4FF2-B39F-8E866CA2C1BB}" dt="2024-01-14T22:39:39.056" v="63" actId="20577"/>
        <pc:sldMkLst>
          <pc:docMk/>
          <pc:sldMk cId="538546204" sldId="296"/>
        </pc:sldMkLst>
        <pc:spChg chg="mod">
          <ac:chgData name="Emmanuel Ndashimye" userId="56599aae-b189-4ca8-bcbb-3c9c682009e8" providerId="ADAL" clId="{FDE68392-7934-4FF2-B39F-8E866CA2C1BB}" dt="2024-01-14T22:39:39.056" v="63" actId="20577"/>
          <ac:spMkLst>
            <pc:docMk/>
            <pc:sldMk cId="538546204" sldId="296"/>
            <ac:spMk id="3" creationId="{00000000-0000-0000-0000-000000000000}"/>
          </ac:spMkLst>
        </pc:spChg>
      </pc:sldChg>
      <pc:sldChg chg="modSp mod">
        <pc:chgData name="Emmanuel Ndashimye" userId="56599aae-b189-4ca8-bcbb-3c9c682009e8" providerId="ADAL" clId="{FDE68392-7934-4FF2-B39F-8E866CA2C1BB}" dt="2024-02-26T06:31:20.308" v="68" actId="6549"/>
        <pc:sldMkLst>
          <pc:docMk/>
          <pc:sldMk cId="503201081" sldId="298"/>
        </pc:sldMkLst>
        <pc:spChg chg="mod">
          <ac:chgData name="Emmanuel Ndashimye" userId="56599aae-b189-4ca8-bcbb-3c9c682009e8" providerId="ADAL" clId="{FDE68392-7934-4FF2-B39F-8E866CA2C1BB}" dt="2024-02-26T06:31:20.308" v="68" actId="6549"/>
          <ac:spMkLst>
            <pc:docMk/>
            <pc:sldMk cId="503201081" sldId="298"/>
            <ac:spMk id="3" creationId="{00000000-0000-0000-0000-000000000000}"/>
          </ac:spMkLst>
        </pc:spChg>
      </pc:sldChg>
      <pc:sldChg chg="del">
        <pc:chgData name="Emmanuel Ndashimye" userId="56599aae-b189-4ca8-bcbb-3c9c682009e8" providerId="ADAL" clId="{FDE68392-7934-4FF2-B39F-8E866CA2C1BB}" dt="2024-02-26T06:38:54.059" v="75" actId="47"/>
        <pc:sldMkLst>
          <pc:docMk/>
          <pc:sldMk cId="1518331422" sldId="441"/>
        </pc:sldMkLst>
      </pc:sldChg>
      <pc:sldChg chg="modSp mod">
        <pc:chgData name="Emmanuel Ndashimye" userId="56599aae-b189-4ca8-bcbb-3c9c682009e8" providerId="ADAL" clId="{FDE68392-7934-4FF2-B39F-8E866CA2C1BB}" dt="2024-02-26T06:45:34.077" v="77" actId="1076"/>
        <pc:sldMkLst>
          <pc:docMk/>
          <pc:sldMk cId="2179000825" sldId="467"/>
        </pc:sldMkLst>
        <pc:spChg chg="mod">
          <ac:chgData name="Emmanuel Ndashimye" userId="56599aae-b189-4ca8-bcbb-3c9c682009e8" providerId="ADAL" clId="{FDE68392-7934-4FF2-B39F-8E866CA2C1BB}" dt="2024-02-26T06:45:34.077" v="77" actId="1076"/>
          <ac:spMkLst>
            <pc:docMk/>
            <pc:sldMk cId="2179000825" sldId="467"/>
            <ac:spMk id="10244" creationId="{00000000-0000-0000-0000-000000000000}"/>
          </ac:spMkLst>
        </pc:spChg>
      </pc:sldChg>
      <pc:sldChg chg="modSp mod">
        <pc:chgData name="Emmanuel Ndashimye" userId="56599aae-b189-4ca8-bcbb-3c9c682009e8" providerId="ADAL" clId="{FDE68392-7934-4FF2-B39F-8E866CA2C1BB}" dt="2024-02-26T06:37:32.369" v="71" actId="1035"/>
        <pc:sldMkLst>
          <pc:docMk/>
          <pc:sldMk cId="4135430008" sldId="469"/>
        </pc:sldMkLst>
        <pc:grpChg chg="mod">
          <ac:chgData name="Emmanuel Ndashimye" userId="56599aae-b189-4ca8-bcbb-3c9c682009e8" providerId="ADAL" clId="{FDE68392-7934-4FF2-B39F-8E866CA2C1BB}" dt="2024-02-26T06:37:32.369" v="71" actId="1035"/>
          <ac:grpSpMkLst>
            <pc:docMk/>
            <pc:sldMk cId="4135430008" sldId="469"/>
            <ac:grpSpMk id="64" creationId="{00000000-0000-0000-0000-000000000000}"/>
          </ac:grpSpMkLst>
        </pc:grpChg>
      </pc:sldChg>
      <pc:sldChg chg="del">
        <pc:chgData name="Emmanuel Ndashimye" userId="56599aae-b189-4ca8-bcbb-3c9c682009e8" providerId="ADAL" clId="{FDE68392-7934-4FF2-B39F-8E866CA2C1BB}" dt="2024-02-26T06:37:45.217" v="73" actId="47"/>
        <pc:sldMkLst>
          <pc:docMk/>
          <pc:sldMk cId="1680214668" sldId="489"/>
        </pc:sldMkLst>
      </pc:sldChg>
      <pc:sldChg chg="del">
        <pc:chgData name="Emmanuel Ndashimye" userId="56599aae-b189-4ca8-bcbb-3c9c682009e8" providerId="ADAL" clId="{FDE68392-7934-4FF2-B39F-8E866CA2C1BB}" dt="2024-02-26T06:37:42.834" v="72" actId="47"/>
        <pc:sldMkLst>
          <pc:docMk/>
          <pc:sldMk cId="813798251" sldId="547"/>
        </pc:sldMkLst>
      </pc:sldChg>
      <pc:sldChg chg="modSp del mod">
        <pc:chgData name="Emmanuel Ndashimye" userId="56599aae-b189-4ca8-bcbb-3c9c682009e8" providerId="ADAL" clId="{FDE68392-7934-4FF2-B39F-8E866CA2C1BB}" dt="2024-02-26T06:38:49.628" v="74" actId="47"/>
        <pc:sldMkLst>
          <pc:docMk/>
          <pc:sldMk cId="3511905456" sldId="566"/>
        </pc:sldMkLst>
        <pc:spChg chg="mod">
          <ac:chgData name="Emmanuel Ndashimye" userId="56599aae-b189-4ca8-bcbb-3c9c682009e8" providerId="ADAL" clId="{FDE68392-7934-4FF2-B39F-8E866CA2C1BB}" dt="2024-01-14T22:38:10.950" v="48" actId="20577"/>
          <ac:spMkLst>
            <pc:docMk/>
            <pc:sldMk cId="3511905456" sldId="566"/>
            <ac:spMk id="3" creationId="{F80C9C47-5E1C-ABD5-C141-444CE67AB8D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7359CD-BC2C-4660-8952-02E19E61FC4F}" type="datetimeFigureOut">
              <a:rPr lang="en-NZ" smtClean="0"/>
              <a:t>26/02/2024</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33AD9A-577A-4842-BC4F-91736D0710E2}" type="slidenum">
              <a:rPr lang="en-NZ" smtClean="0"/>
              <a:t>‹#›</a:t>
            </a:fld>
            <a:endParaRPr lang="en-NZ"/>
          </a:p>
        </p:txBody>
      </p:sp>
    </p:spTree>
    <p:extLst>
      <p:ext uri="{BB962C8B-B14F-4D97-AF65-F5344CB8AC3E}">
        <p14:creationId xmlns:p14="http://schemas.microsoft.com/office/powerpoint/2010/main" val="918948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2E8ADD16-D61E-4435-B1E2-350F5D308C84}" type="slidenum">
              <a:rPr lang="en-US" altLang="en-US" sz="1200">
                <a:solidFill>
                  <a:srgbClr val="000000"/>
                </a:solidFill>
              </a:rPr>
              <a:pPr>
                <a:buClrTx/>
                <a:buFontTx/>
                <a:buNone/>
              </a:pPr>
              <a:t>14</a:t>
            </a:fld>
            <a:endParaRPr lang="en-US" altLang="en-US" sz="1200">
              <a:solidFill>
                <a:srgbClr val="000000"/>
              </a:solidFill>
            </a:endParaRPr>
          </a:p>
        </p:txBody>
      </p:sp>
      <p:sp>
        <p:nvSpPr>
          <p:cNvPr id="16387" name="Rectangle 1"/>
          <p:cNvSpPr>
            <a:spLocks noGrp="1" noRot="1" noChangeAspect="1" noChangeArrowheads="1" noTextEdit="1"/>
          </p:cNvSpPr>
          <p:nvPr>
            <p:ph type="sldImg"/>
          </p:nvPr>
        </p:nvSpPr>
        <p:spPr>
          <a:xfrm>
            <a:off x="381000" y="685800"/>
            <a:ext cx="6096000" cy="3429000"/>
          </a:xfrm>
          <a:ln/>
        </p:spPr>
      </p:sp>
      <p:sp>
        <p:nvSpPr>
          <p:cNvPr id="16388"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320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874" indent="-285721">
              <a:defRPr sz="2400">
                <a:solidFill>
                  <a:schemeClr val="tx1"/>
                </a:solidFill>
                <a:latin typeface="Times New Roman" charset="0"/>
                <a:ea typeface="ＭＳ Ｐゴシック" charset="0"/>
              </a:defRPr>
            </a:lvl2pPr>
            <a:lvl3pPr marL="1142883" indent="-228576">
              <a:defRPr sz="2400">
                <a:solidFill>
                  <a:schemeClr val="tx1"/>
                </a:solidFill>
                <a:latin typeface="Times New Roman" charset="0"/>
                <a:ea typeface="ＭＳ Ｐゴシック" charset="0"/>
              </a:defRPr>
            </a:lvl3pPr>
            <a:lvl4pPr marL="1600036" indent="-228576">
              <a:defRPr sz="2400">
                <a:solidFill>
                  <a:schemeClr val="tx1"/>
                </a:solidFill>
                <a:latin typeface="Times New Roman" charset="0"/>
                <a:ea typeface="ＭＳ Ｐゴシック" charset="0"/>
              </a:defRPr>
            </a:lvl4pPr>
            <a:lvl5pPr marL="2057189" indent="-228576">
              <a:defRPr sz="2400">
                <a:solidFill>
                  <a:schemeClr val="tx1"/>
                </a:solidFill>
                <a:latin typeface="Times New Roman" charset="0"/>
                <a:ea typeface="ＭＳ Ｐゴシック" charset="0"/>
              </a:defRPr>
            </a:lvl5pPr>
            <a:lvl6pPr marL="2514343" indent="-228576" eaLnBrk="0" fontAlgn="base" hangingPunct="0">
              <a:spcBef>
                <a:spcPct val="0"/>
              </a:spcBef>
              <a:spcAft>
                <a:spcPct val="0"/>
              </a:spcAft>
              <a:defRPr sz="2400">
                <a:solidFill>
                  <a:schemeClr val="tx1"/>
                </a:solidFill>
                <a:latin typeface="Times New Roman" charset="0"/>
                <a:ea typeface="ＭＳ Ｐゴシック" charset="0"/>
              </a:defRPr>
            </a:lvl6pPr>
            <a:lvl7pPr marL="2971496" indent="-228576" eaLnBrk="0" fontAlgn="base" hangingPunct="0">
              <a:spcBef>
                <a:spcPct val="0"/>
              </a:spcBef>
              <a:spcAft>
                <a:spcPct val="0"/>
              </a:spcAft>
              <a:defRPr sz="2400">
                <a:solidFill>
                  <a:schemeClr val="tx1"/>
                </a:solidFill>
                <a:latin typeface="Times New Roman" charset="0"/>
                <a:ea typeface="ＭＳ Ｐゴシック" charset="0"/>
              </a:defRPr>
            </a:lvl7pPr>
            <a:lvl8pPr marL="3428649" indent="-228576" eaLnBrk="0" fontAlgn="base" hangingPunct="0">
              <a:spcBef>
                <a:spcPct val="0"/>
              </a:spcBef>
              <a:spcAft>
                <a:spcPct val="0"/>
              </a:spcAft>
              <a:defRPr sz="2400">
                <a:solidFill>
                  <a:schemeClr val="tx1"/>
                </a:solidFill>
                <a:latin typeface="Times New Roman" charset="0"/>
                <a:ea typeface="ＭＳ Ｐゴシック" charset="0"/>
              </a:defRPr>
            </a:lvl8pPr>
            <a:lvl9pPr marL="3885802" indent="-228576" eaLnBrk="0" fontAlgn="base" hangingPunct="0">
              <a:spcBef>
                <a:spcPct val="0"/>
              </a:spcBef>
              <a:spcAft>
                <a:spcPct val="0"/>
              </a:spcAft>
              <a:defRPr sz="2400">
                <a:solidFill>
                  <a:schemeClr val="tx1"/>
                </a:solidFill>
                <a:latin typeface="Times New Roman" charset="0"/>
                <a:ea typeface="ＭＳ Ｐゴシック" charset="0"/>
              </a:defRPr>
            </a:lvl9pPr>
          </a:lstStyle>
          <a:p>
            <a:fld id="{2BD4AD49-E3CB-FA4F-BDA5-981125C5DBCA}" type="slidenum">
              <a:rPr lang="en-US" sz="1200">
                <a:solidFill>
                  <a:prstClr val="black"/>
                </a:solidFill>
              </a:rPr>
              <a:pPr/>
              <a:t>47</a:t>
            </a:fld>
            <a:endParaRPr lang="en-US" sz="1200">
              <a:solidFill>
                <a:prstClr val="black"/>
              </a:solidFill>
            </a:endParaRPr>
          </a:p>
        </p:txBody>
      </p:sp>
      <p:sp>
        <p:nvSpPr>
          <p:cNvPr id="40963" name="Rectangle 2"/>
          <p:cNvSpPr>
            <a:spLocks noGrp="1" noRot="1" noChangeAspect="1" noChangeArrowheads="1" noTextEdit="1"/>
          </p:cNvSpPr>
          <p:nvPr>
            <p:ph type="sldImg"/>
          </p:nvPr>
        </p:nvSpPr>
        <p:spPr>
          <a:xfrm>
            <a:off x="457200" y="720725"/>
            <a:ext cx="6400800" cy="3600450"/>
          </a:xfrm>
          <a:ln/>
        </p:spPr>
      </p:sp>
      <p:sp>
        <p:nvSpPr>
          <p:cNvPr id="4096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874" indent="-285721">
              <a:defRPr sz="2400">
                <a:solidFill>
                  <a:schemeClr val="tx1"/>
                </a:solidFill>
                <a:latin typeface="Times New Roman" charset="0"/>
                <a:ea typeface="ＭＳ Ｐゴシック" charset="0"/>
              </a:defRPr>
            </a:lvl2pPr>
            <a:lvl3pPr marL="1142883" indent="-228576">
              <a:defRPr sz="2400">
                <a:solidFill>
                  <a:schemeClr val="tx1"/>
                </a:solidFill>
                <a:latin typeface="Times New Roman" charset="0"/>
                <a:ea typeface="ＭＳ Ｐゴシック" charset="0"/>
              </a:defRPr>
            </a:lvl3pPr>
            <a:lvl4pPr marL="1600036" indent="-228576">
              <a:defRPr sz="2400">
                <a:solidFill>
                  <a:schemeClr val="tx1"/>
                </a:solidFill>
                <a:latin typeface="Times New Roman" charset="0"/>
                <a:ea typeface="ＭＳ Ｐゴシック" charset="0"/>
              </a:defRPr>
            </a:lvl4pPr>
            <a:lvl5pPr marL="2057189" indent="-228576">
              <a:defRPr sz="2400">
                <a:solidFill>
                  <a:schemeClr val="tx1"/>
                </a:solidFill>
                <a:latin typeface="Times New Roman" charset="0"/>
                <a:ea typeface="ＭＳ Ｐゴシック" charset="0"/>
              </a:defRPr>
            </a:lvl5pPr>
            <a:lvl6pPr marL="2514343" indent="-228576" eaLnBrk="0" fontAlgn="base" hangingPunct="0">
              <a:spcBef>
                <a:spcPct val="0"/>
              </a:spcBef>
              <a:spcAft>
                <a:spcPct val="0"/>
              </a:spcAft>
              <a:defRPr sz="2400">
                <a:solidFill>
                  <a:schemeClr val="tx1"/>
                </a:solidFill>
                <a:latin typeface="Times New Roman" charset="0"/>
                <a:ea typeface="ＭＳ Ｐゴシック" charset="0"/>
              </a:defRPr>
            </a:lvl6pPr>
            <a:lvl7pPr marL="2971496" indent="-228576" eaLnBrk="0" fontAlgn="base" hangingPunct="0">
              <a:spcBef>
                <a:spcPct val="0"/>
              </a:spcBef>
              <a:spcAft>
                <a:spcPct val="0"/>
              </a:spcAft>
              <a:defRPr sz="2400">
                <a:solidFill>
                  <a:schemeClr val="tx1"/>
                </a:solidFill>
                <a:latin typeface="Times New Roman" charset="0"/>
                <a:ea typeface="ＭＳ Ｐゴシック" charset="0"/>
              </a:defRPr>
            </a:lvl7pPr>
            <a:lvl8pPr marL="3428649" indent="-228576" eaLnBrk="0" fontAlgn="base" hangingPunct="0">
              <a:spcBef>
                <a:spcPct val="0"/>
              </a:spcBef>
              <a:spcAft>
                <a:spcPct val="0"/>
              </a:spcAft>
              <a:defRPr sz="2400">
                <a:solidFill>
                  <a:schemeClr val="tx1"/>
                </a:solidFill>
                <a:latin typeface="Times New Roman" charset="0"/>
                <a:ea typeface="ＭＳ Ｐゴシック" charset="0"/>
              </a:defRPr>
            </a:lvl8pPr>
            <a:lvl9pPr marL="3885802" indent="-228576" eaLnBrk="0" fontAlgn="base" hangingPunct="0">
              <a:spcBef>
                <a:spcPct val="0"/>
              </a:spcBef>
              <a:spcAft>
                <a:spcPct val="0"/>
              </a:spcAft>
              <a:defRPr sz="2400">
                <a:solidFill>
                  <a:schemeClr val="tx1"/>
                </a:solidFill>
                <a:latin typeface="Times New Roman" charset="0"/>
                <a:ea typeface="ＭＳ Ｐゴシック" charset="0"/>
              </a:defRPr>
            </a:lvl9pPr>
          </a:lstStyle>
          <a:p>
            <a:fld id="{A784DAFF-65F3-A941-BD9E-D0CC779DE1A4}" type="slidenum">
              <a:rPr lang="en-US" sz="1200">
                <a:solidFill>
                  <a:prstClr val="black"/>
                </a:solidFill>
              </a:rPr>
              <a:pPr/>
              <a:t>48</a:t>
            </a:fld>
            <a:endParaRPr lang="en-US" sz="1200">
              <a:solidFill>
                <a:prstClr val="black"/>
              </a:solidFill>
            </a:endParaRPr>
          </a:p>
        </p:txBody>
      </p:sp>
      <p:sp>
        <p:nvSpPr>
          <p:cNvPr id="43011" name="Rectangle 2"/>
          <p:cNvSpPr>
            <a:spLocks noGrp="1" noRot="1" noChangeAspect="1" noChangeArrowheads="1" noTextEdit="1"/>
          </p:cNvSpPr>
          <p:nvPr>
            <p:ph type="sldImg"/>
          </p:nvPr>
        </p:nvSpPr>
        <p:spPr>
          <a:xfrm>
            <a:off x="457200" y="720725"/>
            <a:ext cx="6400800" cy="3600450"/>
          </a:xfrm>
          <a:ln/>
        </p:spPr>
      </p:sp>
      <p:sp>
        <p:nvSpPr>
          <p:cNvPr id="430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874" indent="-285721">
              <a:defRPr sz="2400">
                <a:solidFill>
                  <a:schemeClr val="tx1"/>
                </a:solidFill>
                <a:latin typeface="Times New Roman" charset="0"/>
                <a:ea typeface="ＭＳ Ｐゴシック" charset="0"/>
              </a:defRPr>
            </a:lvl2pPr>
            <a:lvl3pPr marL="1142883" indent="-228576">
              <a:defRPr sz="2400">
                <a:solidFill>
                  <a:schemeClr val="tx1"/>
                </a:solidFill>
                <a:latin typeface="Times New Roman" charset="0"/>
                <a:ea typeface="ＭＳ Ｐゴシック" charset="0"/>
              </a:defRPr>
            </a:lvl3pPr>
            <a:lvl4pPr marL="1600036" indent="-228576">
              <a:defRPr sz="2400">
                <a:solidFill>
                  <a:schemeClr val="tx1"/>
                </a:solidFill>
                <a:latin typeface="Times New Roman" charset="0"/>
                <a:ea typeface="ＭＳ Ｐゴシック" charset="0"/>
              </a:defRPr>
            </a:lvl4pPr>
            <a:lvl5pPr marL="2057189" indent="-228576">
              <a:defRPr sz="2400">
                <a:solidFill>
                  <a:schemeClr val="tx1"/>
                </a:solidFill>
                <a:latin typeface="Times New Roman" charset="0"/>
                <a:ea typeface="ＭＳ Ｐゴシック" charset="0"/>
              </a:defRPr>
            </a:lvl5pPr>
            <a:lvl6pPr marL="2514343" indent="-228576" eaLnBrk="0" fontAlgn="base" hangingPunct="0">
              <a:spcBef>
                <a:spcPct val="0"/>
              </a:spcBef>
              <a:spcAft>
                <a:spcPct val="0"/>
              </a:spcAft>
              <a:defRPr sz="2400">
                <a:solidFill>
                  <a:schemeClr val="tx1"/>
                </a:solidFill>
                <a:latin typeface="Times New Roman" charset="0"/>
                <a:ea typeface="ＭＳ Ｐゴシック" charset="0"/>
              </a:defRPr>
            </a:lvl6pPr>
            <a:lvl7pPr marL="2971496" indent="-228576" eaLnBrk="0" fontAlgn="base" hangingPunct="0">
              <a:spcBef>
                <a:spcPct val="0"/>
              </a:spcBef>
              <a:spcAft>
                <a:spcPct val="0"/>
              </a:spcAft>
              <a:defRPr sz="2400">
                <a:solidFill>
                  <a:schemeClr val="tx1"/>
                </a:solidFill>
                <a:latin typeface="Times New Roman" charset="0"/>
                <a:ea typeface="ＭＳ Ｐゴシック" charset="0"/>
              </a:defRPr>
            </a:lvl7pPr>
            <a:lvl8pPr marL="3428649" indent="-228576" eaLnBrk="0" fontAlgn="base" hangingPunct="0">
              <a:spcBef>
                <a:spcPct val="0"/>
              </a:spcBef>
              <a:spcAft>
                <a:spcPct val="0"/>
              </a:spcAft>
              <a:defRPr sz="2400">
                <a:solidFill>
                  <a:schemeClr val="tx1"/>
                </a:solidFill>
                <a:latin typeface="Times New Roman" charset="0"/>
                <a:ea typeface="ＭＳ Ｐゴシック" charset="0"/>
              </a:defRPr>
            </a:lvl8pPr>
            <a:lvl9pPr marL="3885802" indent="-228576" eaLnBrk="0" fontAlgn="base" hangingPunct="0">
              <a:spcBef>
                <a:spcPct val="0"/>
              </a:spcBef>
              <a:spcAft>
                <a:spcPct val="0"/>
              </a:spcAft>
              <a:defRPr sz="2400">
                <a:solidFill>
                  <a:schemeClr val="tx1"/>
                </a:solidFill>
                <a:latin typeface="Times New Roman" charset="0"/>
                <a:ea typeface="ＭＳ Ｐゴシック" charset="0"/>
              </a:defRPr>
            </a:lvl9pPr>
          </a:lstStyle>
          <a:p>
            <a:fld id="{21D022B4-835A-934A-9C86-C9483645AB96}" type="slidenum">
              <a:rPr lang="en-US" sz="1200">
                <a:solidFill>
                  <a:prstClr val="black"/>
                </a:solidFill>
              </a:rPr>
              <a:pPr/>
              <a:t>49</a:t>
            </a:fld>
            <a:endParaRPr lang="en-US" sz="1200">
              <a:solidFill>
                <a:prstClr val="black"/>
              </a:solidFill>
            </a:endParaRPr>
          </a:p>
        </p:txBody>
      </p:sp>
      <p:sp>
        <p:nvSpPr>
          <p:cNvPr id="44035" name="Rectangle 2"/>
          <p:cNvSpPr>
            <a:spLocks noGrp="1" noRot="1" noChangeAspect="1" noChangeArrowheads="1" noTextEdit="1"/>
          </p:cNvSpPr>
          <p:nvPr>
            <p:ph type="sldImg"/>
          </p:nvPr>
        </p:nvSpPr>
        <p:spPr>
          <a:xfrm>
            <a:off x="457200" y="720725"/>
            <a:ext cx="6400800" cy="3600450"/>
          </a:xfrm>
          <a:ln/>
        </p:spPr>
      </p:sp>
      <p:sp>
        <p:nvSpPr>
          <p:cNvPr id="4403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874" indent="-285721">
              <a:defRPr sz="2400">
                <a:solidFill>
                  <a:schemeClr val="tx1"/>
                </a:solidFill>
                <a:latin typeface="Times New Roman" charset="0"/>
                <a:ea typeface="ＭＳ Ｐゴシック" charset="0"/>
              </a:defRPr>
            </a:lvl2pPr>
            <a:lvl3pPr marL="1142883" indent="-228576">
              <a:defRPr sz="2400">
                <a:solidFill>
                  <a:schemeClr val="tx1"/>
                </a:solidFill>
                <a:latin typeface="Times New Roman" charset="0"/>
                <a:ea typeface="ＭＳ Ｐゴシック" charset="0"/>
              </a:defRPr>
            </a:lvl3pPr>
            <a:lvl4pPr marL="1600036" indent="-228576">
              <a:defRPr sz="2400">
                <a:solidFill>
                  <a:schemeClr val="tx1"/>
                </a:solidFill>
                <a:latin typeface="Times New Roman" charset="0"/>
                <a:ea typeface="ＭＳ Ｐゴシック" charset="0"/>
              </a:defRPr>
            </a:lvl4pPr>
            <a:lvl5pPr marL="2057189" indent="-228576">
              <a:defRPr sz="2400">
                <a:solidFill>
                  <a:schemeClr val="tx1"/>
                </a:solidFill>
                <a:latin typeface="Times New Roman" charset="0"/>
                <a:ea typeface="ＭＳ Ｐゴシック" charset="0"/>
              </a:defRPr>
            </a:lvl5pPr>
            <a:lvl6pPr marL="2514343" indent="-228576" eaLnBrk="0" fontAlgn="base" hangingPunct="0">
              <a:spcBef>
                <a:spcPct val="0"/>
              </a:spcBef>
              <a:spcAft>
                <a:spcPct val="0"/>
              </a:spcAft>
              <a:defRPr sz="2400">
                <a:solidFill>
                  <a:schemeClr val="tx1"/>
                </a:solidFill>
                <a:latin typeface="Times New Roman" charset="0"/>
                <a:ea typeface="ＭＳ Ｐゴシック" charset="0"/>
              </a:defRPr>
            </a:lvl6pPr>
            <a:lvl7pPr marL="2971496" indent="-228576" eaLnBrk="0" fontAlgn="base" hangingPunct="0">
              <a:spcBef>
                <a:spcPct val="0"/>
              </a:spcBef>
              <a:spcAft>
                <a:spcPct val="0"/>
              </a:spcAft>
              <a:defRPr sz="2400">
                <a:solidFill>
                  <a:schemeClr val="tx1"/>
                </a:solidFill>
                <a:latin typeface="Times New Roman" charset="0"/>
                <a:ea typeface="ＭＳ Ｐゴシック" charset="0"/>
              </a:defRPr>
            </a:lvl7pPr>
            <a:lvl8pPr marL="3428649" indent="-228576" eaLnBrk="0" fontAlgn="base" hangingPunct="0">
              <a:spcBef>
                <a:spcPct val="0"/>
              </a:spcBef>
              <a:spcAft>
                <a:spcPct val="0"/>
              </a:spcAft>
              <a:defRPr sz="2400">
                <a:solidFill>
                  <a:schemeClr val="tx1"/>
                </a:solidFill>
                <a:latin typeface="Times New Roman" charset="0"/>
                <a:ea typeface="ＭＳ Ｐゴシック" charset="0"/>
              </a:defRPr>
            </a:lvl8pPr>
            <a:lvl9pPr marL="3885802" indent="-228576" eaLnBrk="0" fontAlgn="base" hangingPunct="0">
              <a:spcBef>
                <a:spcPct val="0"/>
              </a:spcBef>
              <a:spcAft>
                <a:spcPct val="0"/>
              </a:spcAft>
              <a:defRPr sz="2400">
                <a:solidFill>
                  <a:schemeClr val="tx1"/>
                </a:solidFill>
                <a:latin typeface="Times New Roman" charset="0"/>
                <a:ea typeface="ＭＳ Ｐゴシック" charset="0"/>
              </a:defRPr>
            </a:lvl9pPr>
          </a:lstStyle>
          <a:p>
            <a:fld id="{AC022702-F52B-FC47-98ED-2C4BFBAD131A}" type="slidenum">
              <a:rPr lang="en-US" sz="1200">
                <a:solidFill>
                  <a:prstClr val="black"/>
                </a:solidFill>
              </a:rPr>
              <a:pPr/>
              <a:t>50</a:t>
            </a:fld>
            <a:endParaRPr lang="en-US" sz="1200">
              <a:solidFill>
                <a:prstClr val="black"/>
              </a:solidFill>
            </a:endParaRPr>
          </a:p>
        </p:txBody>
      </p:sp>
      <p:sp>
        <p:nvSpPr>
          <p:cNvPr id="45059" name="Rectangle 2"/>
          <p:cNvSpPr>
            <a:spLocks noGrp="1" noRot="1" noChangeAspect="1" noChangeArrowheads="1" noTextEdit="1"/>
          </p:cNvSpPr>
          <p:nvPr>
            <p:ph type="sldImg"/>
          </p:nvPr>
        </p:nvSpPr>
        <p:spPr>
          <a:xfrm>
            <a:off x="457200" y="720725"/>
            <a:ext cx="6400800" cy="3600450"/>
          </a:xfrm>
          <a:ln/>
        </p:spPr>
      </p:sp>
      <p:sp>
        <p:nvSpPr>
          <p:cNvPr id="4506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90AC4854-5E0C-49D6-BB92-EDB500143C06}" type="slidenum">
              <a:rPr lang="en-US" altLang="en-US" sz="1200">
                <a:solidFill>
                  <a:srgbClr val="000000"/>
                </a:solidFill>
              </a:rPr>
              <a:pPr>
                <a:buClrTx/>
                <a:buFontTx/>
                <a:buNone/>
              </a:pPr>
              <a:t>53</a:t>
            </a:fld>
            <a:endParaRPr lang="en-US" altLang="en-US" sz="1200">
              <a:solidFill>
                <a:srgbClr val="000000"/>
              </a:solidFill>
            </a:endParaRPr>
          </a:p>
        </p:txBody>
      </p:sp>
      <p:sp>
        <p:nvSpPr>
          <p:cNvPr id="8195" name="Rectangle 1"/>
          <p:cNvSpPr>
            <a:spLocks noGrp="1" noRot="1" noChangeAspect="1" noChangeArrowheads="1" noTextEdit="1"/>
          </p:cNvSpPr>
          <p:nvPr>
            <p:ph type="sldImg"/>
          </p:nvPr>
        </p:nvSpPr>
        <p:spPr>
          <a:xfrm>
            <a:off x="381000" y="685800"/>
            <a:ext cx="6096000" cy="3429000"/>
          </a:xfrm>
          <a:ln/>
        </p:spPr>
      </p:sp>
      <p:sp>
        <p:nvSpPr>
          <p:cNvPr id="819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130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D7953663-9ECF-4D71-9716-31E772063E94}" type="slidenum">
              <a:rPr lang="en-US" altLang="en-US" sz="1200">
                <a:solidFill>
                  <a:srgbClr val="000000"/>
                </a:solidFill>
              </a:rPr>
              <a:pPr>
                <a:buClrTx/>
                <a:buFontTx/>
                <a:buNone/>
              </a:pPr>
              <a:t>54</a:t>
            </a:fld>
            <a:endParaRPr lang="en-US" altLang="en-US" sz="1200">
              <a:solidFill>
                <a:srgbClr val="000000"/>
              </a:solidFill>
            </a:endParaRPr>
          </a:p>
        </p:txBody>
      </p:sp>
      <p:sp>
        <p:nvSpPr>
          <p:cNvPr id="10243" name="Rectangle 1"/>
          <p:cNvSpPr>
            <a:spLocks noGrp="1" noRot="1" noChangeAspect="1" noChangeArrowheads="1" noTextEdit="1"/>
          </p:cNvSpPr>
          <p:nvPr>
            <p:ph type="sldImg"/>
          </p:nvPr>
        </p:nvSpPr>
        <p:spPr>
          <a:xfrm>
            <a:off x="381000" y="685800"/>
            <a:ext cx="6096000" cy="3429000"/>
          </a:xfrm>
          <a:ln/>
        </p:spPr>
      </p:sp>
      <p:sp>
        <p:nvSpPr>
          <p:cNvPr id="1024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303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506199F8-86B1-466D-A24F-3F65BCF8E2A8}" type="slidenum">
              <a:rPr lang="en-US" altLang="en-US" sz="1200">
                <a:solidFill>
                  <a:srgbClr val="000000"/>
                </a:solidFill>
              </a:rPr>
              <a:pPr>
                <a:buClrTx/>
                <a:buFontTx/>
                <a:buNone/>
              </a:pPr>
              <a:t>56</a:t>
            </a:fld>
            <a:endParaRPr lang="en-US" altLang="en-US" sz="1200">
              <a:solidFill>
                <a:srgbClr val="000000"/>
              </a:solidFill>
            </a:endParaRPr>
          </a:p>
        </p:txBody>
      </p:sp>
      <p:sp>
        <p:nvSpPr>
          <p:cNvPr id="14339" name="Rectangle 1"/>
          <p:cNvSpPr>
            <a:spLocks noGrp="1" noRot="1" noChangeAspect="1" noChangeArrowheads="1" noTextEdit="1"/>
          </p:cNvSpPr>
          <p:nvPr>
            <p:ph type="sldImg"/>
          </p:nvPr>
        </p:nvSpPr>
        <p:spPr>
          <a:xfrm>
            <a:off x="381000" y="685800"/>
            <a:ext cx="6096000" cy="3429000"/>
          </a:xfrm>
          <a:ln/>
        </p:spPr>
      </p:sp>
      <p:sp>
        <p:nvSpPr>
          <p:cNvPr id="1434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00563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3550D04F-DBB4-4D5C-8D1D-3011EF6DDD9D}" type="slidenum">
              <a:rPr lang="en-US" altLang="en-US" sz="1200">
                <a:solidFill>
                  <a:srgbClr val="000000"/>
                </a:solidFill>
              </a:rPr>
              <a:pPr>
                <a:buClrTx/>
                <a:buFontTx/>
                <a:buNone/>
              </a:pPr>
              <a:t>57</a:t>
            </a:fld>
            <a:endParaRPr lang="en-US" altLang="en-US" sz="1200">
              <a:solidFill>
                <a:srgbClr val="000000"/>
              </a:solidFill>
            </a:endParaRPr>
          </a:p>
        </p:txBody>
      </p:sp>
      <p:sp>
        <p:nvSpPr>
          <p:cNvPr id="18435" name="Rectangle 1"/>
          <p:cNvSpPr>
            <a:spLocks noGrp="1" noRot="1" noChangeAspect="1" noChangeArrowheads="1" noTextEdit="1"/>
          </p:cNvSpPr>
          <p:nvPr>
            <p:ph type="sldImg"/>
          </p:nvPr>
        </p:nvSpPr>
        <p:spPr>
          <a:xfrm>
            <a:off x="381000" y="685800"/>
            <a:ext cx="6096000" cy="3429000"/>
          </a:xfrm>
          <a:ln/>
        </p:spPr>
      </p:sp>
      <p:sp>
        <p:nvSpPr>
          <p:cNvPr id="1843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524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5A7FB884-C32F-4B04-B5B7-A78EE748AD65}" type="slidenum">
              <a:rPr lang="en-US" altLang="en-US" sz="1200">
                <a:solidFill>
                  <a:srgbClr val="000000"/>
                </a:solidFill>
              </a:rPr>
              <a:pPr>
                <a:buClrTx/>
                <a:buFontTx/>
                <a:buNone/>
              </a:pPr>
              <a:t>58</a:t>
            </a:fld>
            <a:endParaRPr lang="en-US" altLang="en-US" sz="1200">
              <a:solidFill>
                <a:srgbClr val="000000"/>
              </a:solidFill>
            </a:endParaRPr>
          </a:p>
        </p:txBody>
      </p:sp>
      <p:sp>
        <p:nvSpPr>
          <p:cNvPr id="20483" name="Rectangle 1"/>
          <p:cNvSpPr>
            <a:spLocks noGrp="1" noRot="1" noChangeAspect="1" noChangeArrowheads="1" noTextEdit="1"/>
          </p:cNvSpPr>
          <p:nvPr>
            <p:ph type="sldImg"/>
          </p:nvPr>
        </p:nvSpPr>
        <p:spPr>
          <a:xfrm>
            <a:off x="381000" y="685800"/>
            <a:ext cx="6096000" cy="3429000"/>
          </a:xfrm>
          <a:ln/>
        </p:spPr>
      </p:sp>
      <p:sp>
        <p:nvSpPr>
          <p:cNvPr id="2048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06421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E6DA0578-2F42-4BD0-9042-00DDBC491BAB}" type="slidenum">
              <a:rPr lang="en-US" altLang="en-US" sz="1200">
                <a:solidFill>
                  <a:srgbClr val="000000"/>
                </a:solidFill>
              </a:rPr>
              <a:pPr>
                <a:buClrTx/>
                <a:buFontTx/>
                <a:buNone/>
              </a:pPr>
              <a:t>59</a:t>
            </a:fld>
            <a:endParaRPr lang="en-US" altLang="en-US" sz="1200">
              <a:solidFill>
                <a:srgbClr val="000000"/>
              </a:solidFill>
            </a:endParaRPr>
          </a:p>
        </p:txBody>
      </p:sp>
      <p:sp>
        <p:nvSpPr>
          <p:cNvPr id="22531" name="Rectangle 1"/>
          <p:cNvSpPr>
            <a:spLocks noGrp="1" noRot="1" noChangeAspect="1" noChangeArrowheads="1" noTextEdit="1"/>
          </p:cNvSpPr>
          <p:nvPr>
            <p:ph type="sldImg"/>
          </p:nvPr>
        </p:nvSpPr>
        <p:spPr>
          <a:xfrm>
            <a:off x="381000" y="685800"/>
            <a:ext cx="6096000" cy="3429000"/>
          </a:xfrm>
          <a:ln/>
        </p:spPr>
      </p:sp>
      <p:sp>
        <p:nvSpPr>
          <p:cNvPr id="22532"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2494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2CD6EC-C0D4-46F8-B0D1-9A2D7EFD5169}" type="slidenum">
              <a:rPr lang="en-US" smtClean="0"/>
              <a:pPr/>
              <a:t>20</a:t>
            </a:fld>
            <a:endParaRPr lang="en-US"/>
          </a:p>
        </p:txBody>
      </p:sp>
    </p:spTree>
    <p:extLst>
      <p:ext uri="{BB962C8B-B14F-4D97-AF65-F5344CB8AC3E}">
        <p14:creationId xmlns:p14="http://schemas.microsoft.com/office/powerpoint/2010/main" val="3344921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629359D2-F717-402A-A9DC-DDF0D1013484}" type="slidenum">
              <a:rPr lang="en-US" altLang="en-US" sz="1200">
                <a:solidFill>
                  <a:srgbClr val="000000"/>
                </a:solidFill>
              </a:rPr>
              <a:pPr>
                <a:buClrTx/>
                <a:buFontTx/>
                <a:buNone/>
              </a:pPr>
              <a:t>60</a:t>
            </a:fld>
            <a:endParaRPr lang="en-US" altLang="en-US" sz="1200">
              <a:solidFill>
                <a:srgbClr val="000000"/>
              </a:solidFill>
            </a:endParaRPr>
          </a:p>
        </p:txBody>
      </p:sp>
      <p:sp>
        <p:nvSpPr>
          <p:cNvPr id="24579" name="Rectangle 1"/>
          <p:cNvSpPr>
            <a:spLocks noGrp="1" noRot="1" noChangeAspect="1" noChangeArrowheads="1" noTextEdit="1"/>
          </p:cNvSpPr>
          <p:nvPr>
            <p:ph type="sldImg"/>
          </p:nvPr>
        </p:nvSpPr>
        <p:spPr>
          <a:xfrm>
            <a:off x="381000" y="685800"/>
            <a:ext cx="6096000" cy="3429000"/>
          </a:xfrm>
          <a:ln/>
        </p:spPr>
      </p:sp>
      <p:sp>
        <p:nvSpPr>
          <p:cNvPr id="2458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94180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6DEDCAC8-21CF-4658-901B-B6A921CB7262}" type="slidenum">
              <a:rPr lang="en-US" altLang="en-US" sz="1200">
                <a:solidFill>
                  <a:srgbClr val="000000"/>
                </a:solidFill>
              </a:rPr>
              <a:pPr>
                <a:buClrTx/>
                <a:buFontTx/>
                <a:buNone/>
              </a:pPr>
              <a:t>61</a:t>
            </a:fld>
            <a:endParaRPr lang="en-US" altLang="en-US" sz="1200">
              <a:solidFill>
                <a:srgbClr val="000000"/>
              </a:solidFill>
            </a:endParaRPr>
          </a:p>
        </p:txBody>
      </p:sp>
      <p:sp>
        <p:nvSpPr>
          <p:cNvPr id="26627" name="Rectangle 1"/>
          <p:cNvSpPr>
            <a:spLocks noGrp="1" noRot="1" noChangeAspect="1" noChangeArrowheads="1" noTextEdit="1"/>
          </p:cNvSpPr>
          <p:nvPr>
            <p:ph type="sldImg"/>
          </p:nvPr>
        </p:nvSpPr>
        <p:spPr>
          <a:xfrm>
            <a:off x="381000" y="685800"/>
            <a:ext cx="6096000" cy="3429000"/>
          </a:xfrm>
          <a:ln/>
        </p:spPr>
      </p:sp>
      <p:sp>
        <p:nvSpPr>
          <p:cNvPr id="26628"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5474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712328D7-7523-4EF0-8DEF-FEEB1CDD3629}" type="slidenum">
              <a:rPr lang="en-US" altLang="en-US" sz="1200">
                <a:solidFill>
                  <a:srgbClr val="000000"/>
                </a:solidFill>
              </a:rPr>
              <a:pPr>
                <a:buClrTx/>
                <a:buFontTx/>
                <a:buNone/>
              </a:pPr>
              <a:t>63</a:t>
            </a:fld>
            <a:endParaRPr lang="en-US" altLang="en-US" sz="1200">
              <a:solidFill>
                <a:srgbClr val="000000"/>
              </a:solidFill>
            </a:endParaRPr>
          </a:p>
        </p:txBody>
      </p:sp>
      <p:sp>
        <p:nvSpPr>
          <p:cNvPr id="28675" name="Rectangle 1"/>
          <p:cNvSpPr>
            <a:spLocks noGrp="1" noRot="1" noChangeAspect="1" noChangeArrowheads="1" noTextEdit="1"/>
          </p:cNvSpPr>
          <p:nvPr>
            <p:ph type="sldImg"/>
          </p:nvPr>
        </p:nvSpPr>
        <p:spPr>
          <a:xfrm>
            <a:off x="381000" y="685800"/>
            <a:ext cx="6096000" cy="3429000"/>
          </a:xfrm>
          <a:ln/>
        </p:spPr>
      </p:sp>
      <p:sp>
        <p:nvSpPr>
          <p:cNvPr id="2867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184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BFCE2D07-B4D5-445A-B408-F1E64C881D76}" type="slidenum">
              <a:rPr lang="en-US" altLang="en-US" sz="1200">
                <a:solidFill>
                  <a:srgbClr val="000000"/>
                </a:solidFill>
              </a:rPr>
              <a:pPr>
                <a:buClrTx/>
                <a:buFontTx/>
                <a:buNone/>
              </a:pPr>
              <a:t>64</a:t>
            </a:fld>
            <a:endParaRPr lang="en-US" altLang="en-US" sz="1200">
              <a:solidFill>
                <a:srgbClr val="000000"/>
              </a:solidFill>
            </a:endParaRPr>
          </a:p>
        </p:txBody>
      </p:sp>
      <p:sp>
        <p:nvSpPr>
          <p:cNvPr id="30723" name="Rectangle 1"/>
          <p:cNvSpPr>
            <a:spLocks noGrp="1" noRot="1" noChangeAspect="1" noChangeArrowheads="1" noTextEdit="1"/>
          </p:cNvSpPr>
          <p:nvPr>
            <p:ph type="sldImg"/>
          </p:nvPr>
        </p:nvSpPr>
        <p:spPr>
          <a:xfrm>
            <a:off x="381000" y="685800"/>
            <a:ext cx="6096000" cy="3429000"/>
          </a:xfrm>
          <a:ln/>
        </p:spPr>
      </p:sp>
      <p:sp>
        <p:nvSpPr>
          <p:cNvPr id="3072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17869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60B1428A-BCC1-4DBD-AD14-1D0A331A62F8}" type="slidenum">
              <a:rPr lang="en-US" altLang="en-US" sz="1200">
                <a:solidFill>
                  <a:srgbClr val="000000"/>
                </a:solidFill>
              </a:rPr>
              <a:pPr>
                <a:buClrTx/>
                <a:buFontTx/>
                <a:buNone/>
              </a:pPr>
              <a:t>65</a:t>
            </a:fld>
            <a:endParaRPr lang="en-US" altLang="en-US" sz="1200">
              <a:solidFill>
                <a:srgbClr val="000000"/>
              </a:solidFill>
            </a:endParaRPr>
          </a:p>
        </p:txBody>
      </p:sp>
      <p:sp>
        <p:nvSpPr>
          <p:cNvPr id="37891" name="Rectangle 1"/>
          <p:cNvSpPr>
            <a:spLocks noGrp="1" noRot="1" noChangeAspect="1" noChangeArrowheads="1" noTextEdit="1"/>
          </p:cNvSpPr>
          <p:nvPr>
            <p:ph type="sldImg"/>
          </p:nvPr>
        </p:nvSpPr>
        <p:spPr>
          <a:xfrm>
            <a:off x="381000" y="685800"/>
            <a:ext cx="6096000" cy="3429000"/>
          </a:xfrm>
          <a:ln/>
        </p:spPr>
      </p:sp>
      <p:sp>
        <p:nvSpPr>
          <p:cNvPr id="37892"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5102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77EAD256-8383-4984-AC40-500458D08DF5}" type="slidenum">
              <a:rPr lang="en-US" altLang="en-US" sz="1200">
                <a:solidFill>
                  <a:srgbClr val="000000"/>
                </a:solidFill>
              </a:rPr>
              <a:pPr>
                <a:buClrTx/>
                <a:buFontTx/>
                <a:buNone/>
              </a:pPr>
              <a:t>66</a:t>
            </a:fld>
            <a:endParaRPr lang="en-US" altLang="en-US" sz="1200">
              <a:solidFill>
                <a:srgbClr val="000000"/>
              </a:solidFill>
            </a:endParaRPr>
          </a:p>
        </p:txBody>
      </p:sp>
      <p:sp>
        <p:nvSpPr>
          <p:cNvPr id="39939" name="Rectangle 1"/>
          <p:cNvSpPr>
            <a:spLocks noGrp="1" noRot="1" noChangeAspect="1" noChangeArrowheads="1" noTextEdit="1"/>
          </p:cNvSpPr>
          <p:nvPr>
            <p:ph type="sldImg"/>
          </p:nvPr>
        </p:nvSpPr>
        <p:spPr>
          <a:xfrm>
            <a:off x="381000" y="685800"/>
            <a:ext cx="6096000" cy="3429000"/>
          </a:xfrm>
          <a:ln/>
        </p:spPr>
      </p:sp>
      <p:sp>
        <p:nvSpPr>
          <p:cNvPr id="3994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017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07D3B37C-5C84-43ED-9CC7-455E20233247}" type="slidenum">
              <a:rPr lang="en-US" altLang="en-US" sz="1200">
                <a:solidFill>
                  <a:srgbClr val="000000"/>
                </a:solidFill>
              </a:rPr>
              <a:pPr>
                <a:buClrTx/>
                <a:buFontTx/>
                <a:buNone/>
              </a:pPr>
              <a:t>67</a:t>
            </a:fld>
            <a:endParaRPr lang="en-US" altLang="en-US" sz="1200">
              <a:solidFill>
                <a:srgbClr val="000000"/>
              </a:solidFill>
            </a:endParaRPr>
          </a:p>
        </p:txBody>
      </p:sp>
      <p:sp>
        <p:nvSpPr>
          <p:cNvPr id="41987" name="Rectangle 1"/>
          <p:cNvSpPr>
            <a:spLocks noGrp="1" noRot="1" noChangeAspect="1" noChangeArrowheads="1" noTextEdit="1"/>
          </p:cNvSpPr>
          <p:nvPr>
            <p:ph type="sldImg"/>
          </p:nvPr>
        </p:nvSpPr>
        <p:spPr>
          <a:xfrm>
            <a:off x="381000" y="685800"/>
            <a:ext cx="6096000" cy="3429000"/>
          </a:xfrm>
          <a:ln/>
        </p:spPr>
      </p:sp>
      <p:sp>
        <p:nvSpPr>
          <p:cNvPr id="41988"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11684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1D58EB9F-D915-4543-8B47-BFDFA2540D70}" type="slidenum">
              <a:rPr lang="en-US" altLang="en-US" sz="1200">
                <a:solidFill>
                  <a:srgbClr val="000000"/>
                </a:solidFill>
              </a:rPr>
              <a:pPr>
                <a:buClrTx/>
                <a:buFontTx/>
                <a:buNone/>
              </a:pPr>
              <a:t>68</a:t>
            </a:fld>
            <a:endParaRPr lang="en-US" altLang="en-US" sz="1200">
              <a:solidFill>
                <a:srgbClr val="000000"/>
              </a:solidFill>
            </a:endParaRPr>
          </a:p>
        </p:txBody>
      </p:sp>
      <p:sp>
        <p:nvSpPr>
          <p:cNvPr id="44035" name="Rectangle 1"/>
          <p:cNvSpPr>
            <a:spLocks noGrp="1" noRot="1" noChangeAspect="1" noChangeArrowheads="1" noTextEdit="1"/>
          </p:cNvSpPr>
          <p:nvPr>
            <p:ph type="sldImg"/>
          </p:nvPr>
        </p:nvSpPr>
        <p:spPr>
          <a:xfrm>
            <a:off x="381000" y="685800"/>
            <a:ext cx="6096000" cy="3429000"/>
          </a:xfrm>
          <a:ln/>
        </p:spPr>
      </p:sp>
      <p:sp>
        <p:nvSpPr>
          <p:cNvPr id="4403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078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fld id="{72E220E8-9F18-48C6-9375-FB932DE4EC24}" type="slidenum">
              <a:rPr lang="en-US" altLang="en-US" sz="1200">
                <a:solidFill>
                  <a:srgbClr val="000000"/>
                </a:solidFill>
              </a:rPr>
              <a:pPr>
                <a:buClrTx/>
                <a:buFontTx/>
                <a:buNone/>
              </a:pPr>
              <a:t>69</a:t>
            </a:fld>
            <a:endParaRPr lang="en-US" altLang="en-US" sz="1200">
              <a:solidFill>
                <a:srgbClr val="000000"/>
              </a:solidFill>
            </a:endParaRPr>
          </a:p>
        </p:txBody>
      </p:sp>
      <p:sp>
        <p:nvSpPr>
          <p:cNvPr id="48131" name="Rectangle 1"/>
          <p:cNvSpPr>
            <a:spLocks noGrp="1" noRot="1" noChangeAspect="1" noChangeArrowheads="1" noTextEdit="1"/>
          </p:cNvSpPr>
          <p:nvPr>
            <p:ph type="sldImg"/>
          </p:nvPr>
        </p:nvSpPr>
        <p:spPr>
          <a:xfrm>
            <a:off x="381000" y="685800"/>
            <a:ext cx="6096000" cy="3429000"/>
          </a:xfrm>
          <a:ln/>
        </p:spPr>
      </p:sp>
      <p:sp>
        <p:nvSpPr>
          <p:cNvPr id="48132"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9076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err="1"/>
              <a:t>Furby</a:t>
            </a:r>
            <a:r>
              <a:rPr lang="en-US" dirty="0"/>
              <a:t> has</a:t>
            </a:r>
            <a:r>
              <a:rPr lang="en-US" baseline="0" dirty="0"/>
              <a:t> a more powerful CPU then original mars lander</a:t>
            </a:r>
            <a:endParaRPr lang="en-US" dirty="0"/>
          </a:p>
        </p:txBody>
      </p:sp>
      <p:sp>
        <p:nvSpPr>
          <p:cNvPr id="4" name="Slide Number Placeholder 3"/>
          <p:cNvSpPr>
            <a:spLocks noGrp="1"/>
          </p:cNvSpPr>
          <p:nvPr>
            <p:ph type="sldNum" sz="quarter" idx="10"/>
          </p:nvPr>
        </p:nvSpPr>
        <p:spPr/>
        <p:txBody>
          <a:bodyPr/>
          <a:lstStyle/>
          <a:p>
            <a:fld id="{BC2CD6EC-C0D4-46F8-B0D1-9A2D7EFD5169}" type="slidenum">
              <a:rPr lang="en-US" smtClean="0"/>
              <a:pPr/>
              <a:t>35</a:t>
            </a:fld>
            <a:endParaRPr lang="en-US"/>
          </a:p>
        </p:txBody>
      </p:sp>
    </p:spTree>
    <p:extLst>
      <p:ext uri="{BB962C8B-B14F-4D97-AF65-F5344CB8AC3E}">
        <p14:creationId xmlns:p14="http://schemas.microsoft.com/office/powerpoint/2010/main" val="353003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3600">
                <a:solidFill>
                  <a:schemeClr val="tx1"/>
                </a:solidFill>
                <a:latin typeface="Times New Roman" charset="0"/>
                <a:ea typeface="ＭＳ Ｐゴシック" charset="0"/>
                <a:cs typeface="ＭＳ Ｐゴシック" charset="0"/>
              </a:defRPr>
            </a:lvl1pPr>
            <a:lvl2pPr marL="742950" indent="-285750" defTabSz="966788">
              <a:defRPr sz="3600">
                <a:solidFill>
                  <a:schemeClr val="tx1"/>
                </a:solidFill>
                <a:latin typeface="Times New Roman" charset="0"/>
                <a:ea typeface="ＭＳ Ｐゴシック" charset="0"/>
              </a:defRPr>
            </a:lvl2pPr>
            <a:lvl3pPr marL="1143000" indent="-228600" defTabSz="966788">
              <a:defRPr sz="3600">
                <a:solidFill>
                  <a:schemeClr val="tx1"/>
                </a:solidFill>
                <a:latin typeface="Times New Roman" charset="0"/>
                <a:ea typeface="ＭＳ Ｐゴシック" charset="0"/>
              </a:defRPr>
            </a:lvl3pPr>
            <a:lvl4pPr marL="1600200" indent="-228600" defTabSz="966788">
              <a:defRPr sz="3600">
                <a:solidFill>
                  <a:schemeClr val="tx1"/>
                </a:solidFill>
                <a:latin typeface="Times New Roman" charset="0"/>
                <a:ea typeface="ＭＳ Ｐゴシック" charset="0"/>
              </a:defRPr>
            </a:lvl4pPr>
            <a:lvl5pPr marL="2057400" indent="-228600" defTabSz="966788">
              <a:defRPr sz="3600">
                <a:solidFill>
                  <a:schemeClr val="tx1"/>
                </a:solidFill>
                <a:latin typeface="Times New Roman" charset="0"/>
                <a:ea typeface="ＭＳ Ｐゴシック" charset="0"/>
              </a:defRPr>
            </a:lvl5pPr>
            <a:lvl6pPr marL="2514600" indent="-228600" defTabSz="966788"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defTabSz="966788"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defTabSz="966788"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defTabSz="966788" eaLnBrk="0" fontAlgn="base" hangingPunct="0">
              <a:spcBef>
                <a:spcPct val="0"/>
              </a:spcBef>
              <a:spcAft>
                <a:spcPct val="0"/>
              </a:spcAft>
              <a:defRPr sz="3600">
                <a:solidFill>
                  <a:schemeClr val="tx1"/>
                </a:solidFill>
                <a:latin typeface="Times New Roman" charset="0"/>
                <a:ea typeface="ＭＳ Ｐゴシック" charset="0"/>
              </a:defRPr>
            </a:lvl9pPr>
          </a:lstStyle>
          <a:p>
            <a:fld id="{F6342F55-3D6A-DD41-80FE-3D81429CB753}" type="slidenum">
              <a:rPr lang="en-US" sz="1300"/>
              <a:pPr/>
              <a:t>38</a:t>
            </a:fld>
            <a:endParaRPr lang="en-US" sz="1300"/>
          </a:p>
        </p:txBody>
      </p:sp>
      <p:sp>
        <p:nvSpPr>
          <p:cNvPr id="26626" name="Rectangle 2"/>
          <p:cNvSpPr>
            <a:spLocks noGrp="1" noRot="1" noChangeAspect="1" noChangeArrowheads="1" noTextEdit="1"/>
          </p:cNvSpPr>
          <p:nvPr>
            <p:ph type="sldImg"/>
          </p:nvPr>
        </p:nvSpPr>
        <p:spPr>
          <a:xfrm>
            <a:off x="817563" y="922338"/>
            <a:ext cx="5681662" cy="3197225"/>
          </a:xfrm>
          <a:ln/>
        </p:spPr>
      </p:sp>
      <p:sp>
        <p:nvSpPr>
          <p:cNvPr id="26627" name="Rectangle 3"/>
          <p:cNvSpPr>
            <a:spLocks noGrp="1" noChangeArrowheads="1"/>
          </p:cNvSpPr>
          <p:nvPr>
            <p:ph type="body" idx="1"/>
          </p:nvPr>
        </p:nvSpPr>
        <p:spPr>
          <a:xfrm>
            <a:off x="976313" y="4559300"/>
            <a:ext cx="5362575" cy="4321175"/>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6001" tIns="43000" rIns="86001" bIns="43000"/>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3600">
                <a:solidFill>
                  <a:schemeClr val="tx1"/>
                </a:solidFill>
                <a:latin typeface="Times New Roman" charset="0"/>
                <a:ea typeface="ＭＳ Ｐゴシック" charset="0"/>
                <a:cs typeface="ＭＳ Ｐゴシック" charset="0"/>
              </a:defRPr>
            </a:lvl1pPr>
            <a:lvl2pPr marL="742950" indent="-285750" defTabSz="966788">
              <a:defRPr sz="3600">
                <a:solidFill>
                  <a:schemeClr val="tx1"/>
                </a:solidFill>
                <a:latin typeface="Times New Roman" charset="0"/>
                <a:ea typeface="ＭＳ Ｐゴシック" charset="0"/>
              </a:defRPr>
            </a:lvl2pPr>
            <a:lvl3pPr marL="1143000" indent="-228600" defTabSz="966788">
              <a:defRPr sz="3600">
                <a:solidFill>
                  <a:schemeClr val="tx1"/>
                </a:solidFill>
                <a:latin typeface="Times New Roman" charset="0"/>
                <a:ea typeface="ＭＳ Ｐゴシック" charset="0"/>
              </a:defRPr>
            </a:lvl3pPr>
            <a:lvl4pPr marL="1600200" indent="-228600" defTabSz="966788">
              <a:defRPr sz="3600">
                <a:solidFill>
                  <a:schemeClr val="tx1"/>
                </a:solidFill>
                <a:latin typeface="Times New Roman" charset="0"/>
                <a:ea typeface="ＭＳ Ｐゴシック" charset="0"/>
              </a:defRPr>
            </a:lvl4pPr>
            <a:lvl5pPr marL="2057400" indent="-228600" defTabSz="966788">
              <a:defRPr sz="3600">
                <a:solidFill>
                  <a:schemeClr val="tx1"/>
                </a:solidFill>
                <a:latin typeface="Times New Roman" charset="0"/>
                <a:ea typeface="ＭＳ Ｐゴシック" charset="0"/>
              </a:defRPr>
            </a:lvl5pPr>
            <a:lvl6pPr marL="2514600" indent="-228600" defTabSz="966788"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defTabSz="966788"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defTabSz="966788"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defTabSz="966788" eaLnBrk="0" fontAlgn="base" hangingPunct="0">
              <a:spcBef>
                <a:spcPct val="0"/>
              </a:spcBef>
              <a:spcAft>
                <a:spcPct val="0"/>
              </a:spcAft>
              <a:defRPr sz="3600">
                <a:solidFill>
                  <a:schemeClr val="tx1"/>
                </a:solidFill>
                <a:latin typeface="Times New Roman" charset="0"/>
                <a:ea typeface="ＭＳ Ｐゴシック" charset="0"/>
              </a:defRPr>
            </a:lvl9pPr>
          </a:lstStyle>
          <a:p>
            <a:fld id="{5BC4D057-50C1-1446-9E0C-EE44ED58412D}" type="slidenum">
              <a:rPr lang="en-US" sz="1300"/>
              <a:pPr/>
              <a:t>39</a:t>
            </a:fld>
            <a:endParaRPr lang="en-US" sz="1300"/>
          </a:p>
        </p:txBody>
      </p:sp>
      <p:sp>
        <p:nvSpPr>
          <p:cNvPr id="28674" name="Rectangle 2"/>
          <p:cNvSpPr>
            <a:spLocks noGrp="1" noRot="1" noChangeAspect="1" noChangeArrowheads="1" noTextEdit="1"/>
          </p:cNvSpPr>
          <p:nvPr>
            <p:ph type="sldImg"/>
          </p:nvPr>
        </p:nvSpPr>
        <p:spPr>
          <a:xfrm>
            <a:off x="817563" y="922338"/>
            <a:ext cx="5681662" cy="3197225"/>
          </a:xfrm>
          <a:ln/>
        </p:spPr>
      </p:sp>
      <p:sp>
        <p:nvSpPr>
          <p:cNvPr id="28675" name="Rectangle 3"/>
          <p:cNvSpPr>
            <a:spLocks noGrp="1" noChangeArrowheads="1"/>
          </p:cNvSpPr>
          <p:nvPr>
            <p:ph type="body" idx="1"/>
          </p:nvPr>
        </p:nvSpPr>
        <p:spPr>
          <a:xfrm>
            <a:off x="976313" y="4559300"/>
            <a:ext cx="5362575" cy="4321175"/>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6001" tIns="43000" rIns="86001" bIns="43000"/>
          <a:lstStyle/>
          <a:p>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3600">
                <a:solidFill>
                  <a:schemeClr val="tx1"/>
                </a:solidFill>
                <a:latin typeface="Times New Roman" charset="0"/>
                <a:ea typeface="ＭＳ Ｐゴシック" charset="0"/>
                <a:cs typeface="ＭＳ Ｐゴシック" charset="0"/>
              </a:defRPr>
            </a:lvl1pPr>
            <a:lvl2pPr marL="742950" indent="-285750" defTabSz="966788">
              <a:defRPr sz="3600">
                <a:solidFill>
                  <a:schemeClr val="tx1"/>
                </a:solidFill>
                <a:latin typeface="Times New Roman" charset="0"/>
                <a:ea typeface="ＭＳ Ｐゴシック" charset="0"/>
              </a:defRPr>
            </a:lvl2pPr>
            <a:lvl3pPr marL="1143000" indent="-228600" defTabSz="966788">
              <a:defRPr sz="3600">
                <a:solidFill>
                  <a:schemeClr val="tx1"/>
                </a:solidFill>
                <a:latin typeface="Times New Roman" charset="0"/>
                <a:ea typeface="ＭＳ Ｐゴシック" charset="0"/>
              </a:defRPr>
            </a:lvl3pPr>
            <a:lvl4pPr marL="1600200" indent="-228600" defTabSz="966788">
              <a:defRPr sz="3600">
                <a:solidFill>
                  <a:schemeClr val="tx1"/>
                </a:solidFill>
                <a:latin typeface="Times New Roman" charset="0"/>
                <a:ea typeface="ＭＳ Ｐゴシック" charset="0"/>
              </a:defRPr>
            </a:lvl4pPr>
            <a:lvl5pPr marL="2057400" indent="-228600" defTabSz="966788">
              <a:defRPr sz="3600">
                <a:solidFill>
                  <a:schemeClr val="tx1"/>
                </a:solidFill>
                <a:latin typeface="Times New Roman" charset="0"/>
                <a:ea typeface="ＭＳ Ｐゴシック" charset="0"/>
              </a:defRPr>
            </a:lvl5pPr>
            <a:lvl6pPr marL="2514600" indent="-228600" defTabSz="966788"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defTabSz="966788"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defTabSz="966788"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defTabSz="966788" eaLnBrk="0" fontAlgn="base" hangingPunct="0">
              <a:spcBef>
                <a:spcPct val="0"/>
              </a:spcBef>
              <a:spcAft>
                <a:spcPct val="0"/>
              </a:spcAft>
              <a:defRPr sz="3600">
                <a:solidFill>
                  <a:schemeClr val="tx1"/>
                </a:solidFill>
                <a:latin typeface="Times New Roman" charset="0"/>
                <a:ea typeface="ＭＳ Ｐゴシック" charset="0"/>
              </a:defRPr>
            </a:lvl9pPr>
          </a:lstStyle>
          <a:p>
            <a:fld id="{28361157-B2EE-2E49-88E4-456899710696}" type="slidenum">
              <a:rPr lang="en-US" sz="1300"/>
              <a:pPr/>
              <a:t>41</a:t>
            </a:fld>
            <a:endParaRPr lang="en-US" sz="1300"/>
          </a:p>
        </p:txBody>
      </p:sp>
      <p:sp>
        <p:nvSpPr>
          <p:cNvPr id="36866" name="Rectangle 2"/>
          <p:cNvSpPr>
            <a:spLocks noGrp="1" noRot="1" noChangeAspect="1" noChangeArrowheads="1" noTextEdit="1"/>
          </p:cNvSpPr>
          <p:nvPr>
            <p:ph type="sldImg"/>
          </p:nvPr>
        </p:nvSpPr>
        <p:spPr>
          <a:xfrm>
            <a:off x="817563" y="922338"/>
            <a:ext cx="5681662" cy="3197225"/>
          </a:xfrm>
          <a:ln/>
        </p:spPr>
      </p:sp>
      <p:sp>
        <p:nvSpPr>
          <p:cNvPr id="36867" name="Rectangle 3"/>
          <p:cNvSpPr>
            <a:spLocks noGrp="1" noChangeArrowheads="1"/>
          </p:cNvSpPr>
          <p:nvPr>
            <p:ph type="body" idx="1"/>
          </p:nvPr>
        </p:nvSpPr>
        <p:spPr>
          <a:xfrm>
            <a:off x="976313" y="4559300"/>
            <a:ext cx="5362575" cy="4321175"/>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6001" tIns="43000" rIns="86001" bIns="43000"/>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3600">
                <a:solidFill>
                  <a:schemeClr val="tx1"/>
                </a:solidFill>
                <a:latin typeface="Times New Roman" charset="0"/>
                <a:ea typeface="ＭＳ Ｐゴシック" charset="0"/>
                <a:cs typeface="ＭＳ Ｐゴシック" charset="0"/>
              </a:defRPr>
            </a:lvl1pPr>
            <a:lvl2pPr marL="742950" indent="-285750" defTabSz="966788">
              <a:defRPr sz="3600">
                <a:solidFill>
                  <a:schemeClr val="tx1"/>
                </a:solidFill>
                <a:latin typeface="Times New Roman" charset="0"/>
                <a:ea typeface="ＭＳ Ｐゴシック" charset="0"/>
              </a:defRPr>
            </a:lvl2pPr>
            <a:lvl3pPr marL="1143000" indent="-228600" defTabSz="966788">
              <a:defRPr sz="3600">
                <a:solidFill>
                  <a:schemeClr val="tx1"/>
                </a:solidFill>
                <a:latin typeface="Times New Roman" charset="0"/>
                <a:ea typeface="ＭＳ Ｐゴシック" charset="0"/>
              </a:defRPr>
            </a:lvl3pPr>
            <a:lvl4pPr marL="1600200" indent="-228600" defTabSz="966788">
              <a:defRPr sz="3600">
                <a:solidFill>
                  <a:schemeClr val="tx1"/>
                </a:solidFill>
                <a:latin typeface="Times New Roman" charset="0"/>
                <a:ea typeface="ＭＳ Ｐゴシック" charset="0"/>
              </a:defRPr>
            </a:lvl4pPr>
            <a:lvl5pPr marL="2057400" indent="-228600" defTabSz="966788">
              <a:defRPr sz="3600">
                <a:solidFill>
                  <a:schemeClr val="tx1"/>
                </a:solidFill>
                <a:latin typeface="Times New Roman" charset="0"/>
                <a:ea typeface="ＭＳ Ｐゴシック" charset="0"/>
              </a:defRPr>
            </a:lvl5pPr>
            <a:lvl6pPr marL="2514600" indent="-228600" defTabSz="966788"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defTabSz="966788"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defTabSz="966788"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defTabSz="966788" eaLnBrk="0" fontAlgn="base" hangingPunct="0">
              <a:spcBef>
                <a:spcPct val="0"/>
              </a:spcBef>
              <a:spcAft>
                <a:spcPct val="0"/>
              </a:spcAft>
              <a:defRPr sz="3600">
                <a:solidFill>
                  <a:schemeClr val="tx1"/>
                </a:solidFill>
                <a:latin typeface="Times New Roman" charset="0"/>
                <a:ea typeface="ＭＳ Ｐゴシック" charset="0"/>
              </a:defRPr>
            </a:lvl9pPr>
          </a:lstStyle>
          <a:p>
            <a:fld id="{00412A12-2ABE-1F47-9046-31B9466FA5CA}" type="slidenum">
              <a:rPr lang="en-US" sz="1300"/>
              <a:pPr/>
              <a:t>42</a:t>
            </a:fld>
            <a:endParaRPr lang="en-US" sz="1300"/>
          </a:p>
        </p:txBody>
      </p:sp>
      <p:sp>
        <p:nvSpPr>
          <p:cNvPr id="38914" name="Rectangle 2"/>
          <p:cNvSpPr>
            <a:spLocks noGrp="1" noRot="1" noChangeAspect="1" noChangeArrowheads="1" noTextEdit="1"/>
          </p:cNvSpPr>
          <p:nvPr>
            <p:ph type="sldImg"/>
          </p:nvPr>
        </p:nvSpPr>
        <p:spPr>
          <a:xfrm>
            <a:off x="817563" y="922338"/>
            <a:ext cx="5681662" cy="3197225"/>
          </a:xfrm>
          <a:ln/>
        </p:spPr>
      </p:sp>
      <p:sp>
        <p:nvSpPr>
          <p:cNvPr id="38915" name="Rectangle 3"/>
          <p:cNvSpPr>
            <a:spLocks noGrp="1" noChangeArrowheads="1"/>
          </p:cNvSpPr>
          <p:nvPr>
            <p:ph type="body" idx="1"/>
          </p:nvPr>
        </p:nvSpPr>
        <p:spPr>
          <a:xfrm>
            <a:off x="976313" y="4559300"/>
            <a:ext cx="5362575" cy="432117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6001" tIns="43000" rIns="86001" bIns="43000"/>
          <a:lstStyle/>
          <a:p>
            <a:r>
              <a:rPr lang="en-US" dirty="0">
                <a:latin typeface="Times New Roman" charset="0"/>
                <a:ea typeface="ＭＳ Ｐゴシック" charset="0"/>
                <a:cs typeface="ＭＳ Ｐゴシック" charset="0"/>
              </a:rPr>
              <a:t>So if we look at the computing spectrum today, each of the classes exist simultaneously.  In a room we can put 100s of teraflops and many petabytes of computing.  </a:t>
            </a:r>
          </a:p>
          <a:p>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Our productivity, document preparation, and personal information management fits in our pocket and a new class is emerging that will provide a means of streaming information to and from the physical world like we have never seen before.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874" indent="-285721">
              <a:defRPr sz="2400">
                <a:solidFill>
                  <a:schemeClr val="tx1"/>
                </a:solidFill>
                <a:latin typeface="Times New Roman" charset="0"/>
                <a:ea typeface="ＭＳ Ｐゴシック" charset="0"/>
              </a:defRPr>
            </a:lvl2pPr>
            <a:lvl3pPr marL="1142883" indent="-228576">
              <a:defRPr sz="2400">
                <a:solidFill>
                  <a:schemeClr val="tx1"/>
                </a:solidFill>
                <a:latin typeface="Times New Roman" charset="0"/>
                <a:ea typeface="ＭＳ Ｐゴシック" charset="0"/>
              </a:defRPr>
            </a:lvl3pPr>
            <a:lvl4pPr marL="1600036" indent="-228576">
              <a:defRPr sz="2400">
                <a:solidFill>
                  <a:schemeClr val="tx1"/>
                </a:solidFill>
                <a:latin typeface="Times New Roman" charset="0"/>
                <a:ea typeface="ＭＳ Ｐゴシック" charset="0"/>
              </a:defRPr>
            </a:lvl4pPr>
            <a:lvl5pPr marL="2057189" indent="-228576">
              <a:defRPr sz="2400">
                <a:solidFill>
                  <a:schemeClr val="tx1"/>
                </a:solidFill>
                <a:latin typeface="Times New Roman" charset="0"/>
                <a:ea typeface="ＭＳ Ｐゴシック" charset="0"/>
              </a:defRPr>
            </a:lvl5pPr>
            <a:lvl6pPr marL="2514343" indent="-228576" eaLnBrk="0" fontAlgn="base" hangingPunct="0">
              <a:spcBef>
                <a:spcPct val="0"/>
              </a:spcBef>
              <a:spcAft>
                <a:spcPct val="0"/>
              </a:spcAft>
              <a:defRPr sz="2400">
                <a:solidFill>
                  <a:schemeClr val="tx1"/>
                </a:solidFill>
                <a:latin typeface="Times New Roman" charset="0"/>
                <a:ea typeface="ＭＳ Ｐゴシック" charset="0"/>
              </a:defRPr>
            </a:lvl6pPr>
            <a:lvl7pPr marL="2971496" indent="-228576" eaLnBrk="0" fontAlgn="base" hangingPunct="0">
              <a:spcBef>
                <a:spcPct val="0"/>
              </a:spcBef>
              <a:spcAft>
                <a:spcPct val="0"/>
              </a:spcAft>
              <a:defRPr sz="2400">
                <a:solidFill>
                  <a:schemeClr val="tx1"/>
                </a:solidFill>
                <a:latin typeface="Times New Roman" charset="0"/>
                <a:ea typeface="ＭＳ Ｐゴシック" charset="0"/>
              </a:defRPr>
            </a:lvl7pPr>
            <a:lvl8pPr marL="3428649" indent="-228576" eaLnBrk="0" fontAlgn="base" hangingPunct="0">
              <a:spcBef>
                <a:spcPct val="0"/>
              </a:spcBef>
              <a:spcAft>
                <a:spcPct val="0"/>
              </a:spcAft>
              <a:defRPr sz="2400">
                <a:solidFill>
                  <a:schemeClr val="tx1"/>
                </a:solidFill>
                <a:latin typeface="Times New Roman" charset="0"/>
                <a:ea typeface="ＭＳ Ｐゴシック" charset="0"/>
              </a:defRPr>
            </a:lvl8pPr>
            <a:lvl9pPr marL="3885802" indent="-228576" eaLnBrk="0" fontAlgn="base" hangingPunct="0">
              <a:spcBef>
                <a:spcPct val="0"/>
              </a:spcBef>
              <a:spcAft>
                <a:spcPct val="0"/>
              </a:spcAft>
              <a:defRPr sz="2400">
                <a:solidFill>
                  <a:schemeClr val="tx1"/>
                </a:solidFill>
                <a:latin typeface="Times New Roman" charset="0"/>
                <a:ea typeface="ＭＳ Ｐゴシック" charset="0"/>
              </a:defRPr>
            </a:lvl9pPr>
          </a:lstStyle>
          <a:p>
            <a:fld id="{7F64632C-43A4-FA44-84C5-F09DD72456BB}" type="slidenum">
              <a:rPr lang="en-US" sz="1200"/>
              <a:pPr/>
              <a:t>45</a:t>
            </a:fld>
            <a:endParaRPr lang="en-US" sz="1200"/>
          </a:p>
        </p:txBody>
      </p:sp>
      <p:sp>
        <p:nvSpPr>
          <p:cNvPr id="52227" name="Rectangle 2"/>
          <p:cNvSpPr>
            <a:spLocks noGrp="1" noRot="1" noChangeAspect="1" noChangeArrowheads="1" noTextEdit="1"/>
          </p:cNvSpPr>
          <p:nvPr>
            <p:ph type="sldImg"/>
          </p:nvPr>
        </p:nvSpPr>
        <p:spPr>
          <a:xfrm>
            <a:off x="457200" y="720725"/>
            <a:ext cx="6400800" cy="3600450"/>
          </a:xfrm>
          <a:ln/>
        </p:spPr>
      </p:sp>
      <p:sp>
        <p:nvSpPr>
          <p:cNvPr id="5222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defRPr>
            </a:lvl1pPr>
            <a:lvl2pPr marL="742874" indent="-285721">
              <a:defRPr sz="2400">
                <a:solidFill>
                  <a:schemeClr val="tx1"/>
                </a:solidFill>
                <a:latin typeface="Times New Roman" charset="0"/>
                <a:ea typeface="ＭＳ Ｐゴシック" charset="0"/>
              </a:defRPr>
            </a:lvl2pPr>
            <a:lvl3pPr marL="1142883" indent="-228576">
              <a:defRPr sz="2400">
                <a:solidFill>
                  <a:schemeClr val="tx1"/>
                </a:solidFill>
                <a:latin typeface="Times New Roman" charset="0"/>
                <a:ea typeface="ＭＳ Ｐゴシック" charset="0"/>
              </a:defRPr>
            </a:lvl3pPr>
            <a:lvl4pPr marL="1600036" indent="-228576">
              <a:defRPr sz="2400">
                <a:solidFill>
                  <a:schemeClr val="tx1"/>
                </a:solidFill>
                <a:latin typeface="Times New Roman" charset="0"/>
                <a:ea typeface="ＭＳ Ｐゴシック" charset="0"/>
              </a:defRPr>
            </a:lvl4pPr>
            <a:lvl5pPr marL="2057189" indent="-228576">
              <a:defRPr sz="2400">
                <a:solidFill>
                  <a:schemeClr val="tx1"/>
                </a:solidFill>
                <a:latin typeface="Times New Roman" charset="0"/>
                <a:ea typeface="ＭＳ Ｐゴシック" charset="0"/>
              </a:defRPr>
            </a:lvl5pPr>
            <a:lvl6pPr marL="2514343" indent="-228576" eaLnBrk="0" fontAlgn="base" hangingPunct="0">
              <a:spcBef>
                <a:spcPct val="0"/>
              </a:spcBef>
              <a:spcAft>
                <a:spcPct val="0"/>
              </a:spcAft>
              <a:defRPr sz="2400">
                <a:solidFill>
                  <a:schemeClr val="tx1"/>
                </a:solidFill>
                <a:latin typeface="Times New Roman" charset="0"/>
                <a:ea typeface="ＭＳ Ｐゴシック" charset="0"/>
              </a:defRPr>
            </a:lvl6pPr>
            <a:lvl7pPr marL="2971496" indent="-228576" eaLnBrk="0" fontAlgn="base" hangingPunct="0">
              <a:spcBef>
                <a:spcPct val="0"/>
              </a:spcBef>
              <a:spcAft>
                <a:spcPct val="0"/>
              </a:spcAft>
              <a:defRPr sz="2400">
                <a:solidFill>
                  <a:schemeClr val="tx1"/>
                </a:solidFill>
                <a:latin typeface="Times New Roman" charset="0"/>
                <a:ea typeface="ＭＳ Ｐゴシック" charset="0"/>
              </a:defRPr>
            </a:lvl7pPr>
            <a:lvl8pPr marL="3428649" indent="-228576" eaLnBrk="0" fontAlgn="base" hangingPunct="0">
              <a:spcBef>
                <a:spcPct val="0"/>
              </a:spcBef>
              <a:spcAft>
                <a:spcPct val="0"/>
              </a:spcAft>
              <a:defRPr sz="2400">
                <a:solidFill>
                  <a:schemeClr val="tx1"/>
                </a:solidFill>
                <a:latin typeface="Times New Roman" charset="0"/>
                <a:ea typeface="ＭＳ Ｐゴシック" charset="0"/>
              </a:defRPr>
            </a:lvl8pPr>
            <a:lvl9pPr marL="3885802" indent="-228576" eaLnBrk="0" fontAlgn="base" hangingPunct="0">
              <a:spcBef>
                <a:spcPct val="0"/>
              </a:spcBef>
              <a:spcAft>
                <a:spcPct val="0"/>
              </a:spcAft>
              <a:defRPr sz="2400">
                <a:solidFill>
                  <a:schemeClr val="tx1"/>
                </a:solidFill>
                <a:latin typeface="Times New Roman" charset="0"/>
                <a:ea typeface="ＭＳ Ｐゴシック" charset="0"/>
              </a:defRPr>
            </a:lvl9pPr>
          </a:lstStyle>
          <a:p>
            <a:fld id="{7F64632C-43A4-FA44-84C5-F09DD72456BB}" type="slidenum">
              <a:rPr lang="en-US" sz="1200"/>
              <a:pPr/>
              <a:t>46</a:t>
            </a:fld>
            <a:endParaRPr lang="en-US" sz="1200"/>
          </a:p>
        </p:txBody>
      </p:sp>
      <p:sp>
        <p:nvSpPr>
          <p:cNvPr id="52227" name="Rectangle 2"/>
          <p:cNvSpPr>
            <a:spLocks noGrp="1" noRot="1" noChangeAspect="1" noChangeArrowheads="1" noTextEdit="1"/>
          </p:cNvSpPr>
          <p:nvPr>
            <p:ph type="sldImg"/>
          </p:nvPr>
        </p:nvSpPr>
        <p:spPr>
          <a:xfrm>
            <a:off x="457200" y="720725"/>
            <a:ext cx="6400800" cy="3600450"/>
          </a:xfrm>
          <a:ln/>
        </p:spPr>
      </p:sp>
      <p:sp>
        <p:nvSpPr>
          <p:cNvPr id="5222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D86771E0-62C7-40FF-B10F-09A10A677DBA}" type="datetimeFigureOut">
              <a:rPr lang="en-NZ" smtClean="0"/>
              <a:t>26/02/2024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407727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D86771E0-62C7-40FF-B10F-09A10A677DBA}" type="datetimeFigureOut">
              <a:rPr lang="en-NZ" smtClean="0"/>
              <a:t>26/02/2024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3935840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D86771E0-62C7-40FF-B10F-09A10A677DBA}" type="datetimeFigureOut">
              <a:rPr lang="en-NZ" smtClean="0"/>
              <a:t>26/02/2024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279387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D86771E0-62C7-40FF-B10F-09A10A677DBA}" type="datetimeFigureOut">
              <a:rPr lang="en-NZ" smtClean="0"/>
              <a:t>26/02/2024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25720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6771E0-62C7-40FF-B10F-09A10A677DBA}" type="datetimeFigureOut">
              <a:rPr lang="en-NZ" smtClean="0"/>
              <a:t>26/02/2024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345519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D86771E0-62C7-40FF-B10F-09A10A677DBA}" type="datetimeFigureOut">
              <a:rPr lang="en-NZ" smtClean="0"/>
              <a:t>26/02/2024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770157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D86771E0-62C7-40FF-B10F-09A10A677DBA}" type="datetimeFigureOut">
              <a:rPr lang="en-NZ" smtClean="0"/>
              <a:t>26/02/2024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231615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D86771E0-62C7-40FF-B10F-09A10A677DBA}" type="datetimeFigureOut">
              <a:rPr lang="en-NZ" smtClean="0"/>
              <a:t>26/02/2024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2858417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6771E0-62C7-40FF-B10F-09A10A677DBA}" type="datetimeFigureOut">
              <a:rPr lang="en-NZ" smtClean="0"/>
              <a:t>26/02/2024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357171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6771E0-62C7-40FF-B10F-09A10A677DBA}" type="datetimeFigureOut">
              <a:rPr lang="en-NZ" smtClean="0"/>
              <a:t>26/02/2024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916198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6771E0-62C7-40FF-B10F-09A10A677DBA}" type="datetimeFigureOut">
              <a:rPr lang="en-NZ" smtClean="0"/>
              <a:t>26/02/2024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7F95B330-BBC3-4394-AA7C-8DD00F633932}" type="slidenum">
              <a:rPr lang="en-NZ" smtClean="0"/>
              <a:t>‹#›</a:t>
            </a:fld>
            <a:endParaRPr lang="en-NZ"/>
          </a:p>
        </p:txBody>
      </p:sp>
    </p:spTree>
    <p:extLst>
      <p:ext uri="{BB962C8B-B14F-4D97-AF65-F5344CB8AC3E}">
        <p14:creationId xmlns:p14="http://schemas.microsoft.com/office/powerpoint/2010/main" val="1709722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771E0-62C7-40FF-B10F-09A10A677DBA}" type="datetimeFigureOut">
              <a:rPr lang="en-NZ" smtClean="0"/>
              <a:t>26/02/2024</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5B330-BBC3-4394-AA7C-8DD00F633932}" type="slidenum">
              <a:rPr lang="en-NZ" smtClean="0"/>
              <a:t>‹#›</a:t>
            </a:fld>
            <a:endParaRPr lang="en-NZ"/>
          </a:p>
        </p:txBody>
      </p:sp>
    </p:spTree>
    <p:extLst>
      <p:ext uri="{BB962C8B-B14F-4D97-AF65-F5344CB8AC3E}">
        <p14:creationId xmlns:p14="http://schemas.microsoft.com/office/powerpoint/2010/main" val="1506543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anvas.cmu.edu/courses/38743"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scholar.google.com/citations?user=6y_k3EgAAAAJ&amp;hl=e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cmu.edu/policies/documents/Cheating.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tiff"/><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49.tiff"/><Relationship Id="rId7" Type="http://schemas.openxmlformats.org/officeDocument/2006/relationships/image" Target="../media/image53.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tiff"/><Relationship Id="rId11" Type="http://schemas.openxmlformats.org/officeDocument/2006/relationships/image" Target="../media/image57.tiff"/><Relationship Id="rId5" Type="http://schemas.openxmlformats.org/officeDocument/2006/relationships/image" Target="../media/image51.tiff"/><Relationship Id="rId10" Type="http://schemas.openxmlformats.org/officeDocument/2006/relationships/image" Target="../media/image56.tiff"/><Relationship Id="rId4" Type="http://schemas.openxmlformats.org/officeDocument/2006/relationships/image" Target="../media/image50.tiff"/><Relationship Id="rId9" Type="http://schemas.openxmlformats.org/officeDocument/2006/relationships/image" Target="../media/image55.tiff"/></Relationships>
</file>

<file path=ppt/slides/_rels/slide36.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10" Type="http://schemas.openxmlformats.org/officeDocument/2006/relationships/image" Target="../media/image57.tiff"/><Relationship Id="rId4" Type="http://schemas.openxmlformats.org/officeDocument/2006/relationships/image" Target="../media/image51.tiff"/><Relationship Id="rId9" Type="http://schemas.openxmlformats.org/officeDocument/2006/relationships/image" Target="../media/image5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9.tiff"/></Relationships>
</file>

<file path=ppt/slides/_rels/slide39.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tif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png"/><Relationship Id="rId3" Type="http://schemas.openxmlformats.org/officeDocument/2006/relationships/image" Target="../media/image66.jpeg"/><Relationship Id="rId7" Type="http://schemas.openxmlformats.org/officeDocument/2006/relationships/image" Target="../media/image69.jpeg"/><Relationship Id="rId12" Type="http://schemas.openxmlformats.org/officeDocument/2006/relationships/image" Target="../media/image74.jpeg"/><Relationship Id="rId17" Type="http://schemas.openxmlformats.org/officeDocument/2006/relationships/image" Target="../media/image79.png"/><Relationship Id="rId2" Type="http://schemas.openxmlformats.org/officeDocument/2006/relationships/notesSlide" Target="../notesSlides/notesSlide7.xml"/><Relationship Id="rId16"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jpeg"/><Relationship Id="rId4" Type="http://schemas.openxmlformats.org/officeDocument/2006/relationships/oleObject" Target="../embeddings/oleObject1.bin"/><Relationship Id="rId9" Type="http://schemas.openxmlformats.org/officeDocument/2006/relationships/image" Target="../media/image71.jpeg"/><Relationship Id="rId14" Type="http://schemas.openxmlformats.org/officeDocument/2006/relationships/image" Target="../media/image7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5.tiff"/><Relationship Id="rId4" Type="http://schemas.openxmlformats.org/officeDocument/2006/relationships/image" Target="../media/image84.tif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8.wmf"/><Relationship Id="rId4" Type="http://schemas.openxmlformats.org/officeDocument/2006/relationships/image" Target="../media/image107.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9.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1.em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14.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7506" y="1122363"/>
            <a:ext cx="9780494" cy="2387600"/>
          </a:xfrm>
        </p:spPr>
        <p:txBody>
          <a:bodyPr>
            <a:normAutofit fontScale="90000"/>
          </a:bodyPr>
          <a:lstStyle/>
          <a:p>
            <a:r>
              <a:rPr lang="en-US" b="0" i="0" u="sng" dirty="0">
                <a:solidFill>
                  <a:srgbClr val="000000"/>
                </a:solidFill>
                <a:effectLst/>
                <a:latin typeface="Lato Extended"/>
                <a:hlinkClick r:id="rId2"/>
              </a:rPr>
              <a:t>04633-A</a:t>
            </a:r>
            <a:br>
              <a:rPr lang="en-US" b="0" i="0" dirty="0">
                <a:solidFill>
                  <a:srgbClr val="000000"/>
                </a:solidFill>
                <a:effectLst/>
                <a:latin typeface="Lato Extended"/>
              </a:rPr>
            </a:br>
            <a:r>
              <a:rPr lang="en-NZ" dirty="0"/>
              <a:t> Embedded systems development</a:t>
            </a:r>
            <a:br>
              <a:rPr lang="en-NZ" dirty="0"/>
            </a:br>
            <a:r>
              <a:rPr lang="en-NZ" dirty="0"/>
              <a:t>Lecture 1: Overview </a:t>
            </a:r>
          </a:p>
        </p:txBody>
      </p:sp>
      <p:sp>
        <p:nvSpPr>
          <p:cNvPr id="3" name="Subtitle 2"/>
          <p:cNvSpPr>
            <a:spLocks noGrp="1"/>
          </p:cNvSpPr>
          <p:nvPr>
            <p:ph type="subTitle" idx="1"/>
          </p:nvPr>
        </p:nvSpPr>
        <p:spPr/>
        <p:txBody>
          <a:bodyPr/>
          <a:lstStyle/>
          <a:p>
            <a:endParaRPr lang="en-NZ" dirty="0"/>
          </a:p>
          <a:p>
            <a:r>
              <a:rPr lang="en-NZ" dirty="0"/>
              <a:t>Emmanuel Ndashimye</a:t>
            </a:r>
          </a:p>
        </p:txBody>
      </p:sp>
    </p:spTree>
    <p:extLst>
      <p:ext uri="{BB962C8B-B14F-4D97-AF65-F5344CB8AC3E}">
        <p14:creationId xmlns:p14="http://schemas.microsoft.com/office/powerpoint/2010/main" val="2646224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41E4-F348-49D0-B214-EB52C5A5A392}"/>
              </a:ext>
            </a:extLst>
          </p:cNvPr>
          <p:cNvSpPr>
            <a:spLocks noGrp="1"/>
          </p:cNvSpPr>
          <p:nvPr>
            <p:ph type="title"/>
          </p:nvPr>
        </p:nvSpPr>
        <p:spPr>
          <a:xfrm>
            <a:off x="1262898" y="2614289"/>
            <a:ext cx="10515600" cy="1325563"/>
          </a:xfrm>
        </p:spPr>
        <p:txBody>
          <a:bodyPr/>
          <a:lstStyle/>
          <a:p>
            <a:r>
              <a:rPr lang="en-US" dirty="0"/>
              <a:t>Embedded systems Overview</a:t>
            </a:r>
          </a:p>
        </p:txBody>
      </p:sp>
    </p:spTree>
    <p:extLst>
      <p:ext uri="{BB962C8B-B14F-4D97-AF65-F5344CB8AC3E}">
        <p14:creationId xmlns:p14="http://schemas.microsoft.com/office/powerpoint/2010/main" val="2787182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4083" y="1314488"/>
            <a:ext cx="10087362" cy="1815882"/>
          </a:xfrm>
          <a:prstGeom prst="rect">
            <a:avLst/>
          </a:prstGeom>
        </p:spPr>
        <p:txBody>
          <a:bodyPr wrap="square">
            <a:spAutoFit/>
          </a:bodyPr>
          <a:lstStyle/>
          <a:p>
            <a:pPr algn="just"/>
            <a:r>
              <a:rPr lang="en-US" sz="2800" dirty="0"/>
              <a:t>The basic idea of an embedded system is a simple one. If we take any engineering product that needs control, and if a computer is incorporated within that product to undertake the control, then we have an embedded system. </a:t>
            </a:r>
          </a:p>
        </p:txBody>
      </p:sp>
      <p:sp>
        <p:nvSpPr>
          <p:cNvPr id="4" name="Rectangle 3"/>
          <p:cNvSpPr/>
          <p:nvPr/>
        </p:nvSpPr>
        <p:spPr>
          <a:xfrm>
            <a:off x="1856382" y="3436840"/>
            <a:ext cx="8346831" cy="1384995"/>
          </a:xfrm>
          <a:prstGeom prst="rect">
            <a:avLst/>
          </a:prstGeom>
        </p:spPr>
        <p:txBody>
          <a:bodyPr wrap="square">
            <a:spAutoFit/>
          </a:bodyPr>
          <a:lstStyle/>
          <a:p>
            <a:r>
              <a:rPr lang="en-US" sz="2800" dirty="0">
                <a:solidFill>
                  <a:srgbClr val="FF0000"/>
                </a:solidFill>
              </a:rPr>
              <a:t>A system whose principal function is not computational, but which is controlled by a computer embedded within it</a:t>
            </a:r>
          </a:p>
        </p:txBody>
      </p:sp>
      <p:sp>
        <p:nvSpPr>
          <p:cNvPr id="5" name="Rectangle 4"/>
          <p:cNvSpPr/>
          <p:nvPr/>
        </p:nvSpPr>
        <p:spPr>
          <a:xfrm>
            <a:off x="3517990" y="364594"/>
            <a:ext cx="5407827" cy="584775"/>
          </a:xfrm>
          <a:prstGeom prst="rect">
            <a:avLst/>
          </a:prstGeom>
        </p:spPr>
        <p:txBody>
          <a:bodyPr wrap="none">
            <a:spAutoFit/>
          </a:bodyPr>
          <a:lstStyle/>
          <a:p>
            <a:r>
              <a:rPr lang="en-US" sz="3200" b="1" dirty="0"/>
              <a:t>What is an Embedded System?</a:t>
            </a:r>
            <a:endParaRPr lang="en-US" sz="3200" dirty="0"/>
          </a:p>
        </p:txBody>
      </p:sp>
    </p:spTree>
    <p:extLst>
      <p:ext uri="{BB962C8B-B14F-4D97-AF65-F5344CB8AC3E}">
        <p14:creationId xmlns:p14="http://schemas.microsoft.com/office/powerpoint/2010/main" val="3764256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an Embedded System?</a:t>
            </a:r>
          </a:p>
        </p:txBody>
      </p:sp>
      <p:sp>
        <p:nvSpPr>
          <p:cNvPr id="3" name="Content Placeholder 2"/>
          <p:cNvSpPr>
            <a:spLocks noGrp="1"/>
          </p:cNvSpPr>
          <p:nvPr>
            <p:ph idx="1"/>
          </p:nvPr>
        </p:nvSpPr>
        <p:spPr/>
        <p:txBody>
          <a:bodyPr/>
          <a:lstStyle/>
          <a:p>
            <a:r>
              <a:rPr lang="en-US" dirty="0"/>
              <a:t>The integration of:</a:t>
            </a:r>
          </a:p>
          <a:p>
            <a:pPr lvl="1">
              <a:lnSpc>
                <a:spcPct val="150000"/>
              </a:lnSpc>
            </a:pPr>
            <a:r>
              <a:rPr lang="en-US" dirty="0"/>
              <a:t>Sensors</a:t>
            </a:r>
          </a:p>
          <a:p>
            <a:pPr lvl="1">
              <a:lnSpc>
                <a:spcPct val="150000"/>
              </a:lnSpc>
            </a:pPr>
            <a:r>
              <a:rPr lang="en-US" dirty="0"/>
              <a:t>Actuators</a:t>
            </a:r>
          </a:p>
          <a:p>
            <a:pPr lvl="1">
              <a:lnSpc>
                <a:spcPct val="150000"/>
              </a:lnSpc>
            </a:pPr>
            <a:r>
              <a:rPr lang="en-US" dirty="0"/>
              <a:t>Intelligence</a:t>
            </a:r>
          </a:p>
          <a:p>
            <a:pPr lvl="1"/>
            <a:endParaRPr lang="en-US" dirty="0"/>
          </a:p>
          <a:p>
            <a:pPr marL="228600" lvl="1">
              <a:spcBef>
                <a:spcPts val="1000"/>
              </a:spcBef>
            </a:pPr>
            <a:r>
              <a:rPr lang="en-US" sz="2800" dirty="0"/>
              <a:t>With a system to produce:</a:t>
            </a:r>
          </a:p>
          <a:p>
            <a:pPr marL="685800" lvl="2">
              <a:lnSpc>
                <a:spcPct val="150000"/>
              </a:lnSpc>
              <a:spcBef>
                <a:spcPts val="1000"/>
              </a:spcBef>
            </a:pPr>
            <a:r>
              <a:rPr lang="en-US" sz="2400" dirty="0"/>
              <a:t>More capable, versatile, and robust performance</a:t>
            </a:r>
          </a:p>
          <a:p>
            <a:pPr marL="457200" lvl="1" indent="0">
              <a:buNone/>
            </a:pPr>
            <a:r>
              <a:rPr lang="en-US" dirty="0"/>
              <a:t>	</a:t>
            </a:r>
          </a:p>
        </p:txBody>
      </p:sp>
    </p:spTree>
    <p:extLst>
      <p:ext uri="{BB962C8B-B14F-4D97-AF65-F5344CB8AC3E}">
        <p14:creationId xmlns:p14="http://schemas.microsoft.com/office/powerpoint/2010/main" val="3259084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Intro to ES</a:t>
            </a:r>
          </a:p>
        </p:txBody>
      </p:sp>
      <p:sp>
        <p:nvSpPr>
          <p:cNvPr id="3" name="Content Placeholder 2"/>
          <p:cNvSpPr>
            <a:spLocks noGrp="1"/>
          </p:cNvSpPr>
          <p:nvPr>
            <p:ph idx="1"/>
          </p:nvPr>
        </p:nvSpPr>
        <p:spPr>
          <a:xfrm>
            <a:off x="838200" y="1690688"/>
            <a:ext cx="10515600" cy="4351338"/>
          </a:xfrm>
        </p:spPr>
        <p:txBody>
          <a:bodyPr>
            <a:normAutofit fontScale="92500"/>
          </a:bodyPr>
          <a:lstStyle/>
          <a:p>
            <a:r>
              <a:rPr lang="en-US" altLang="en-US" dirty="0"/>
              <a:t>An embedded system is a system whose principal function is not computational, but which is controlled by a computer embedded within it.</a:t>
            </a:r>
          </a:p>
          <a:p>
            <a:r>
              <a:rPr lang="en-NZ" dirty="0"/>
              <a:t>An embedded system is some combination of HW and SW, either fixed in capability or programmable, that is specifically designed for a </a:t>
            </a:r>
            <a:r>
              <a:rPr lang="en-NZ" dirty="0">
                <a:solidFill>
                  <a:srgbClr val="FF0000"/>
                </a:solidFill>
              </a:rPr>
              <a:t>particular function</a:t>
            </a:r>
            <a:r>
              <a:rPr lang="en-NZ" dirty="0"/>
              <a:t>. </a:t>
            </a:r>
            <a:endParaRPr lang="en-NZ" dirty="0">
              <a:solidFill>
                <a:srgbClr val="FF0000"/>
              </a:solidFill>
            </a:endParaRPr>
          </a:p>
          <a:p>
            <a:r>
              <a:rPr lang="en-US" altLang="en-US" dirty="0"/>
              <a:t>A general computer is defined not to be an embedded system</a:t>
            </a:r>
          </a:p>
          <a:p>
            <a:endParaRPr lang="en-NZ" dirty="0">
              <a:solidFill>
                <a:srgbClr val="FF0000"/>
              </a:solidFill>
            </a:endParaRPr>
          </a:p>
          <a:p>
            <a:r>
              <a:rPr lang="en-NZ" dirty="0"/>
              <a:t>Limited Recourses: ES often must cost just a few dollars, must be sized to fit on single chip, must perform fast enough to process data in real-time, and must consume minimum power to extend battery life. </a:t>
            </a:r>
          </a:p>
        </p:txBody>
      </p:sp>
    </p:spTree>
    <p:extLst>
      <p:ext uri="{BB962C8B-B14F-4D97-AF65-F5344CB8AC3E}">
        <p14:creationId xmlns:p14="http://schemas.microsoft.com/office/powerpoint/2010/main" val="434605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1"/>
          <p:cNvSpPr>
            <a:spLocks noChangeArrowheads="1"/>
          </p:cNvSpPr>
          <p:nvPr/>
        </p:nvSpPr>
        <p:spPr bwMode="auto">
          <a:xfrm>
            <a:off x="7432675" y="1981201"/>
            <a:ext cx="2408238" cy="727075"/>
          </a:xfrm>
          <a:prstGeom prst="ellipse">
            <a:avLst/>
          </a:prstGeom>
          <a:solidFill>
            <a:srgbClr val="FFFF99"/>
          </a:solidFill>
          <a:ln w="14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363" name="Oval 2"/>
          <p:cNvSpPr>
            <a:spLocks noChangeArrowheads="1"/>
          </p:cNvSpPr>
          <p:nvPr/>
        </p:nvSpPr>
        <p:spPr bwMode="auto">
          <a:xfrm>
            <a:off x="7570788" y="2895600"/>
            <a:ext cx="2341562" cy="788988"/>
          </a:xfrm>
          <a:prstGeom prst="ellipse">
            <a:avLst/>
          </a:prstGeom>
          <a:solidFill>
            <a:srgbClr val="FFFF99"/>
          </a:solidFill>
          <a:ln w="14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364" name="Oval 3"/>
          <p:cNvSpPr>
            <a:spLocks noChangeArrowheads="1"/>
          </p:cNvSpPr>
          <p:nvPr/>
        </p:nvSpPr>
        <p:spPr bwMode="auto">
          <a:xfrm>
            <a:off x="3886200" y="928688"/>
            <a:ext cx="1855788" cy="844550"/>
          </a:xfrm>
          <a:prstGeom prst="ellipse">
            <a:avLst/>
          </a:prstGeom>
          <a:solidFill>
            <a:srgbClr val="FFFF99"/>
          </a:solidFill>
          <a:ln w="14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365" name="Oval 4"/>
          <p:cNvSpPr>
            <a:spLocks noChangeArrowheads="1"/>
          </p:cNvSpPr>
          <p:nvPr/>
        </p:nvSpPr>
        <p:spPr bwMode="auto">
          <a:xfrm>
            <a:off x="2112964" y="1800225"/>
            <a:ext cx="1995487" cy="776288"/>
          </a:xfrm>
          <a:prstGeom prst="ellipse">
            <a:avLst/>
          </a:prstGeom>
          <a:solidFill>
            <a:srgbClr val="FFFF99"/>
          </a:solidFill>
          <a:ln w="14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366" name="Oval 5"/>
          <p:cNvSpPr>
            <a:spLocks noChangeArrowheads="1"/>
          </p:cNvSpPr>
          <p:nvPr/>
        </p:nvSpPr>
        <p:spPr bwMode="auto">
          <a:xfrm>
            <a:off x="2833689" y="3960813"/>
            <a:ext cx="2160587" cy="747712"/>
          </a:xfrm>
          <a:prstGeom prst="ellipse">
            <a:avLst/>
          </a:prstGeom>
          <a:solidFill>
            <a:srgbClr val="FFFF99"/>
          </a:solidFill>
          <a:ln w="14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367" name="Text Box 6"/>
          <p:cNvSpPr txBox="1">
            <a:spLocks noChangeArrowheads="1"/>
          </p:cNvSpPr>
          <p:nvPr/>
        </p:nvSpPr>
        <p:spPr bwMode="auto">
          <a:xfrm>
            <a:off x="1905001" y="228601"/>
            <a:ext cx="6423025" cy="398463"/>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lgn="ctr">
              <a:buClrTx/>
              <a:buFontTx/>
              <a:buNone/>
            </a:pPr>
            <a:r>
              <a:rPr lang="en-US" altLang="en-US" sz="2000">
                <a:solidFill>
                  <a:srgbClr val="000000"/>
                </a:solidFill>
              </a:rPr>
              <a:t>The Embedded  System - What Disciplines does it Involve? </a:t>
            </a:r>
          </a:p>
        </p:txBody>
      </p:sp>
      <p:sp>
        <p:nvSpPr>
          <p:cNvPr id="15368" name="Oval 7"/>
          <p:cNvSpPr>
            <a:spLocks noChangeArrowheads="1"/>
          </p:cNvSpPr>
          <p:nvPr/>
        </p:nvSpPr>
        <p:spPr bwMode="auto">
          <a:xfrm>
            <a:off x="4786314" y="2286001"/>
            <a:ext cx="2327275" cy="1439863"/>
          </a:xfrm>
          <a:prstGeom prst="ellipse">
            <a:avLst/>
          </a:prstGeom>
          <a:solidFill>
            <a:srgbClr val="FFCC00"/>
          </a:solidFill>
          <a:ln w="41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369" name="Rectangle 8"/>
          <p:cNvSpPr>
            <a:spLocks noChangeArrowheads="1"/>
          </p:cNvSpPr>
          <p:nvPr/>
        </p:nvSpPr>
        <p:spPr bwMode="auto">
          <a:xfrm>
            <a:off x="5119688" y="2867025"/>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370" name="Rectangle 9"/>
          <p:cNvSpPr>
            <a:spLocks noChangeArrowheads="1"/>
          </p:cNvSpPr>
          <p:nvPr/>
        </p:nvSpPr>
        <p:spPr bwMode="auto">
          <a:xfrm>
            <a:off x="5159376" y="2881314"/>
            <a:ext cx="1800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Embedded Systems</a:t>
            </a:r>
          </a:p>
        </p:txBody>
      </p:sp>
      <p:sp>
        <p:nvSpPr>
          <p:cNvPr id="15371" name="Rectangle 10"/>
          <p:cNvSpPr>
            <a:spLocks noChangeArrowheads="1"/>
          </p:cNvSpPr>
          <p:nvPr/>
        </p:nvSpPr>
        <p:spPr bwMode="auto">
          <a:xfrm>
            <a:off x="6892925" y="2881314"/>
            <a:ext cx="65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372" name="Rectangle 11"/>
          <p:cNvSpPr>
            <a:spLocks noChangeArrowheads="1"/>
          </p:cNvSpPr>
          <p:nvPr/>
        </p:nvSpPr>
        <p:spPr bwMode="auto">
          <a:xfrm>
            <a:off x="4121150" y="1316038"/>
            <a:ext cx="169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373" name="Rectangle 12"/>
          <p:cNvSpPr>
            <a:spLocks noChangeArrowheads="1"/>
          </p:cNvSpPr>
          <p:nvPr/>
        </p:nvSpPr>
        <p:spPr bwMode="auto">
          <a:xfrm>
            <a:off x="4294189" y="1341439"/>
            <a:ext cx="1031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Electronics</a:t>
            </a:r>
          </a:p>
        </p:txBody>
      </p:sp>
      <p:sp>
        <p:nvSpPr>
          <p:cNvPr id="15374" name="Rectangle 13"/>
          <p:cNvSpPr>
            <a:spLocks noChangeArrowheads="1"/>
          </p:cNvSpPr>
          <p:nvPr/>
        </p:nvSpPr>
        <p:spPr bwMode="auto">
          <a:xfrm>
            <a:off x="5770564" y="1330325"/>
            <a:ext cx="65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375" name="Rectangle 14"/>
          <p:cNvSpPr>
            <a:spLocks noChangeArrowheads="1"/>
          </p:cNvSpPr>
          <p:nvPr/>
        </p:nvSpPr>
        <p:spPr bwMode="auto">
          <a:xfrm>
            <a:off x="3082925" y="4086225"/>
            <a:ext cx="1855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376" name="Rectangle 15"/>
          <p:cNvSpPr>
            <a:spLocks noChangeArrowheads="1"/>
          </p:cNvSpPr>
          <p:nvPr/>
        </p:nvSpPr>
        <p:spPr bwMode="auto">
          <a:xfrm>
            <a:off x="3135313" y="4100514"/>
            <a:ext cx="1670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Electric Motors &amp;</a:t>
            </a:r>
          </a:p>
        </p:txBody>
      </p:sp>
      <p:sp>
        <p:nvSpPr>
          <p:cNvPr id="15377" name="Rectangle 16"/>
          <p:cNvSpPr>
            <a:spLocks noChangeArrowheads="1"/>
          </p:cNvSpPr>
          <p:nvPr/>
        </p:nvSpPr>
        <p:spPr bwMode="auto">
          <a:xfrm>
            <a:off x="4897439" y="4100514"/>
            <a:ext cx="650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378" name="Rectangle 17"/>
          <p:cNvSpPr>
            <a:spLocks noChangeArrowheads="1"/>
          </p:cNvSpPr>
          <p:nvPr/>
        </p:nvSpPr>
        <p:spPr bwMode="auto">
          <a:xfrm>
            <a:off x="7558088" y="2201863"/>
            <a:ext cx="2146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379" name="Rectangle 18"/>
          <p:cNvSpPr>
            <a:spLocks noChangeArrowheads="1"/>
          </p:cNvSpPr>
          <p:nvPr/>
        </p:nvSpPr>
        <p:spPr bwMode="auto">
          <a:xfrm>
            <a:off x="7610475" y="2216150"/>
            <a:ext cx="2120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Computer Architecture</a:t>
            </a:r>
          </a:p>
        </p:txBody>
      </p:sp>
      <p:sp>
        <p:nvSpPr>
          <p:cNvPr id="15380" name="Rectangle 19"/>
          <p:cNvSpPr>
            <a:spLocks noChangeArrowheads="1"/>
          </p:cNvSpPr>
          <p:nvPr/>
        </p:nvSpPr>
        <p:spPr bwMode="auto">
          <a:xfrm>
            <a:off x="9663114" y="2216150"/>
            <a:ext cx="65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381" name="Rectangle 20"/>
          <p:cNvSpPr>
            <a:spLocks noChangeArrowheads="1"/>
          </p:cNvSpPr>
          <p:nvPr/>
        </p:nvSpPr>
        <p:spPr bwMode="auto">
          <a:xfrm>
            <a:off x="7766051" y="3116263"/>
            <a:ext cx="2022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382" name="Rectangle 21"/>
          <p:cNvSpPr>
            <a:spLocks noChangeArrowheads="1"/>
          </p:cNvSpPr>
          <p:nvPr/>
        </p:nvSpPr>
        <p:spPr bwMode="auto">
          <a:xfrm>
            <a:off x="7818438" y="3130550"/>
            <a:ext cx="20050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Software Engineering</a:t>
            </a:r>
          </a:p>
        </p:txBody>
      </p:sp>
      <p:sp>
        <p:nvSpPr>
          <p:cNvPr id="15383" name="Rectangle 22"/>
          <p:cNvSpPr>
            <a:spLocks noChangeArrowheads="1"/>
          </p:cNvSpPr>
          <p:nvPr/>
        </p:nvSpPr>
        <p:spPr bwMode="auto">
          <a:xfrm>
            <a:off x="9745664" y="3130550"/>
            <a:ext cx="65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384" name="Oval 23"/>
          <p:cNvSpPr>
            <a:spLocks noChangeArrowheads="1"/>
          </p:cNvSpPr>
          <p:nvPr/>
        </p:nvSpPr>
        <p:spPr bwMode="auto">
          <a:xfrm>
            <a:off x="5091114" y="4265614"/>
            <a:ext cx="1635125" cy="858837"/>
          </a:xfrm>
          <a:prstGeom prst="ellipse">
            <a:avLst/>
          </a:prstGeom>
          <a:solidFill>
            <a:srgbClr val="FFFF99"/>
          </a:solidFill>
          <a:ln w="14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385" name="Oval 24"/>
          <p:cNvSpPr>
            <a:spLocks noChangeArrowheads="1"/>
          </p:cNvSpPr>
          <p:nvPr/>
        </p:nvSpPr>
        <p:spPr bwMode="auto">
          <a:xfrm>
            <a:off x="6283326" y="941388"/>
            <a:ext cx="2022475" cy="749300"/>
          </a:xfrm>
          <a:prstGeom prst="ellipse">
            <a:avLst/>
          </a:prstGeom>
          <a:solidFill>
            <a:srgbClr val="FFFF99"/>
          </a:solidFill>
          <a:ln w="14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386" name="Oval 25"/>
          <p:cNvSpPr>
            <a:spLocks noChangeArrowheads="1"/>
          </p:cNvSpPr>
          <p:nvPr/>
        </p:nvSpPr>
        <p:spPr bwMode="auto">
          <a:xfrm>
            <a:off x="1919289" y="2936875"/>
            <a:ext cx="2327275" cy="774700"/>
          </a:xfrm>
          <a:prstGeom prst="ellipse">
            <a:avLst/>
          </a:prstGeom>
          <a:solidFill>
            <a:srgbClr val="FFFF99"/>
          </a:solidFill>
          <a:ln w="14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387" name="Rectangle 26"/>
          <p:cNvSpPr>
            <a:spLocks noChangeArrowheads="1"/>
          </p:cNvSpPr>
          <p:nvPr/>
        </p:nvSpPr>
        <p:spPr bwMode="auto">
          <a:xfrm>
            <a:off x="6448425" y="1108075"/>
            <a:ext cx="1663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388" name="Rectangle 27"/>
          <p:cNvSpPr>
            <a:spLocks noChangeArrowheads="1"/>
          </p:cNvSpPr>
          <p:nvPr/>
        </p:nvSpPr>
        <p:spPr bwMode="auto">
          <a:xfrm>
            <a:off x="6488113" y="1122364"/>
            <a:ext cx="162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Integrated Circuit</a:t>
            </a:r>
          </a:p>
        </p:txBody>
      </p:sp>
      <p:sp>
        <p:nvSpPr>
          <p:cNvPr id="15389" name="Rectangle 28"/>
          <p:cNvSpPr>
            <a:spLocks noChangeArrowheads="1"/>
          </p:cNvSpPr>
          <p:nvPr/>
        </p:nvSpPr>
        <p:spPr bwMode="auto">
          <a:xfrm>
            <a:off x="8056564" y="1122364"/>
            <a:ext cx="650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390" name="Rectangle 29"/>
          <p:cNvSpPr>
            <a:spLocks noChangeArrowheads="1"/>
          </p:cNvSpPr>
          <p:nvPr/>
        </p:nvSpPr>
        <p:spPr bwMode="auto">
          <a:xfrm>
            <a:off x="6837364" y="1357313"/>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391" name="Rectangle 30"/>
          <p:cNvSpPr>
            <a:spLocks noChangeArrowheads="1"/>
          </p:cNvSpPr>
          <p:nvPr/>
        </p:nvSpPr>
        <p:spPr bwMode="auto">
          <a:xfrm>
            <a:off x="6878638" y="1371600"/>
            <a:ext cx="64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Design</a:t>
            </a:r>
          </a:p>
        </p:txBody>
      </p:sp>
      <p:sp>
        <p:nvSpPr>
          <p:cNvPr id="15392" name="Rectangle 31"/>
          <p:cNvSpPr>
            <a:spLocks noChangeArrowheads="1"/>
          </p:cNvSpPr>
          <p:nvPr/>
        </p:nvSpPr>
        <p:spPr bwMode="auto">
          <a:xfrm>
            <a:off x="7502525" y="1371600"/>
            <a:ext cx="650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393" name="Rectangle 32"/>
          <p:cNvSpPr>
            <a:spLocks noChangeArrowheads="1"/>
          </p:cNvSpPr>
          <p:nvPr/>
        </p:nvSpPr>
        <p:spPr bwMode="auto">
          <a:xfrm>
            <a:off x="4398963" y="1039813"/>
            <a:ext cx="7620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394" name="Rectangle 33"/>
          <p:cNvSpPr>
            <a:spLocks noChangeArrowheads="1"/>
          </p:cNvSpPr>
          <p:nvPr/>
        </p:nvSpPr>
        <p:spPr bwMode="auto">
          <a:xfrm>
            <a:off x="4479926" y="1052514"/>
            <a:ext cx="695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Digital </a:t>
            </a:r>
          </a:p>
        </p:txBody>
      </p:sp>
      <p:sp>
        <p:nvSpPr>
          <p:cNvPr id="15395" name="Rectangle 34"/>
          <p:cNvSpPr>
            <a:spLocks noChangeArrowheads="1"/>
          </p:cNvSpPr>
          <p:nvPr/>
        </p:nvSpPr>
        <p:spPr bwMode="auto">
          <a:xfrm>
            <a:off x="5146675" y="1052514"/>
            <a:ext cx="65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396" name="Rectangle 35"/>
          <p:cNvSpPr>
            <a:spLocks noChangeArrowheads="1"/>
          </p:cNvSpPr>
          <p:nvPr/>
        </p:nvSpPr>
        <p:spPr bwMode="auto">
          <a:xfrm>
            <a:off x="2555876" y="1925638"/>
            <a:ext cx="955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397" name="Rectangle 36"/>
          <p:cNvSpPr>
            <a:spLocks noChangeArrowheads="1"/>
          </p:cNvSpPr>
          <p:nvPr/>
        </p:nvSpPr>
        <p:spPr bwMode="auto">
          <a:xfrm>
            <a:off x="2611439" y="1939925"/>
            <a:ext cx="8905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Analogue</a:t>
            </a:r>
          </a:p>
        </p:txBody>
      </p:sp>
      <p:sp>
        <p:nvSpPr>
          <p:cNvPr id="15398" name="Rectangle 37"/>
          <p:cNvSpPr>
            <a:spLocks noChangeArrowheads="1"/>
          </p:cNvSpPr>
          <p:nvPr/>
        </p:nvSpPr>
        <p:spPr bwMode="auto">
          <a:xfrm>
            <a:off x="3470275" y="1939925"/>
            <a:ext cx="650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399" name="Rectangle 38"/>
          <p:cNvSpPr>
            <a:spLocks noChangeArrowheads="1"/>
          </p:cNvSpPr>
          <p:nvPr/>
        </p:nvSpPr>
        <p:spPr bwMode="auto">
          <a:xfrm>
            <a:off x="2265364" y="2160588"/>
            <a:ext cx="16906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00" name="Rectangle 39"/>
          <p:cNvSpPr>
            <a:spLocks noChangeArrowheads="1"/>
          </p:cNvSpPr>
          <p:nvPr/>
        </p:nvSpPr>
        <p:spPr bwMode="auto">
          <a:xfrm>
            <a:off x="2565401" y="2133600"/>
            <a:ext cx="1031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Electronics</a:t>
            </a:r>
          </a:p>
        </p:txBody>
      </p:sp>
      <p:sp>
        <p:nvSpPr>
          <p:cNvPr id="15401" name="Rectangle 40"/>
          <p:cNvSpPr>
            <a:spLocks noChangeArrowheads="1"/>
          </p:cNvSpPr>
          <p:nvPr/>
        </p:nvSpPr>
        <p:spPr bwMode="auto">
          <a:xfrm>
            <a:off x="3913189" y="2174875"/>
            <a:ext cx="65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402" name="Line 41"/>
          <p:cNvSpPr>
            <a:spLocks noChangeShapeType="1"/>
          </p:cNvSpPr>
          <p:nvPr/>
        </p:nvSpPr>
        <p:spPr bwMode="auto">
          <a:xfrm flipV="1">
            <a:off x="4800600" y="3586163"/>
            <a:ext cx="457200" cy="501650"/>
          </a:xfrm>
          <a:prstGeom prst="line">
            <a:avLst/>
          </a:prstGeom>
          <a:noFill/>
          <a:ln w="14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15403" name="Line 42"/>
          <p:cNvSpPr>
            <a:spLocks noChangeShapeType="1"/>
          </p:cNvSpPr>
          <p:nvPr/>
        </p:nvSpPr>
        <p:spPr bwMode="auto">
          <a:xfrm>
            <a:off x="7113588" y="3130551"/>
            <a:ext cx="430212" cy="123825"/>
          </a:xfrm>
          <a:prstGeom prst="line">
            <a:avLst/>
          </a:prstGeom>
          <a:noFill/>
          <a:ln w="14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15404" name="Line 43"/>
          <p:cNvSpPr>
            <a:spLocks noChangeShapeType="1"/>
          </p:cNvSpPr>
          <p:nvPr/>
        </p:nvSpPr>
        <p:spPr bwMode="auto">
          <a:xfrm flipV="1">
            <a:off x="6837364" y="2366963"/>
            <a:ext cx="568325" cy="182562"/>
          </a:xfrm>
          <a:prstGeom prst="line">
            <a:avLst/>
          </a:prstGeom>
          <a:noFill/>
          <a:ln w="14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15405" name="Line 44"/>
          <p:cNvSpPr>
            <a:spLocks noChangeShapeType="1"/>
          </p:cNvSpPr>
          <p:nvPr/>
        </p:nvSpPr>
        <p:spPr bwMode="auto">
          <a:xfrm flipV="1">
            <a:off x="6242051" y="1590676"/>
            <a:ext cx="346075" cy="682625"/>
          </a:xfrm>
          <a:prstGeom prst="line">
            <a:avLst/>
          </a:prstGeom>
          <a:noFill/>
          <a:ln w="14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15406" name="Line 45"/>
          <p:cNvSpPr>
            <a:spLocks noChangeShapeType="1"/>
          </p:cNvSpPr>
          <p:nvPr/>
        </p:nvSpPr>
        <p:spPr bwMode="auto">
          <a:xfrm>
            <a:off x="5049838" y="1731964"/>
            <a:ext cx="442912" cy="636587"/>
          </a:xfrm>
          <a:prstGeom prst="line">
            <a:avLst/>
          </a:prstGeom>
          <a:noFill/>
          <a:ln w="14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15407" name="Line 46"/>
          <p:cNvSpPr>
            <a:spLocks noChangeShapeType="1"/>
          </p:cNvSpPr>
          <p:nvPr/>
        </p:nvSpPr>
        <p:spPr bwMode="auto">
          <a:xfrm>
            <a:off x="3997326" y="2382839"/>
            <a:ext cx="885825" cy="346075"/>
          </a:xfrm>
          <a:prstGeom prst="line">
            <a:avLst/>
          </a:prstGeom>
          <a:noFill/>
          <a:ln w="14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15408" name="Line 47"/>
          <p:cNvSpPr>
            <a:spLocks noChangeShapeType="1"/>
          </p:cNvSpPr>
          <p:nvPr/>
        </p:nvSpPr>
        <p:spPr bwMode="auto">
          <a:xfrm flipV="1">
            <a:off x="4273551" y="3128963"/>
            <a:ext cx="512763" cy="182562"/>
          </a:xfrm>
          <a:prstGeom prst="line">
            <a:avLst/>
          </a:prstGeom>
          <a:noFill/>
          <a:ln w="14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15409" name="Rectangle 48"/>
          <p:cNvSpPr>
            <a:spLocks noChangeArrowheads="1"/>
          </p:cNvSpPr>
          <p:nvPr/>
        </p:nvSpPr>
        <p:spPr bwMode="auto">
          <a:xfrm>
            <a:off x="3402014" y="4362450"/>
            <a:ext cx="955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10" name="Rectangle 49"/>
          <p:cNvSpPr>
            <a:spLocks noChangeArrowheads="1"/>
          </p:cNvSpPr>
          <p:nvPr/>
        </p:nvSpPr>
        <p:spPr bwMode="auto">
          <a:xfrm>
            <a:off x="3455989" y="4376739"/>
            <a:ext cx="8905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Actuators</a:t>
            </a:r>
          </a:p>
        </p:txBody>
      </p:sp>
      <p:sp>
        <p:nvSpPr>
          <p:cNvPr id="15411" name="Rectangle 50"/>
          <p:cNvSpPr>
            <a:spLocks noChangeArrowheads="1"/>
          </p:cNvSpPr>
          <p:nvPr/>
        </p:nvSpPr>
        <p:spPr bwMode="auto">
          <a:xfrm>
            <a:off x="4314825" y="4376739"/>
            <a:ext cx="65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412" name="Rectangle 51"/>
          <p:cNvSpPr>
            <a:spLocks noChangeArrowheads="1"/>
          </p:cNvSpPr>
          <p:nvPr/>
        </p:nvSpPr>
        <p:spPr bwMode="auto">
          <a:xfrm>
            <a:off x="2541589" y="3048001"/>
            <a:ext cx="1150937"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13" name="Rectangle 52"/>
          <p:cNvSpPr>
            <a:spLocks noChangeArrowheads="1"/>
          </p:cNvSpPr>
          <p:nvPr/>
        </p:nvSpPr>
        <p:spPr bwMode="auto">
          <a:xfrm>
            <a:off x="2584450" y="3060700"/>
            <a:ext cx="11001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Sensors and</a:t>
            </a:r>
          </a:p>
        </p:txBody>
      </p:sp>
      <p:sp>
        <p:nvSpPr>
          <p:cNvPr id="15414" name="Rectangle 53"/>
          <p:cNvSpPr>
            <a:spLocks noChangeArrowheads="1"/>
          </p:cNvSpPr>
          <p:nvPr/>
        </p:nvSpPr>
        <p:spPr bwMode="auto">
          <a:xfrm>
            <a:off x="3651250" y="3060700"/>
            <a:ext cx="650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415" name="Rectangle 54"/>
          <p:cNvSpPr>
            <a:spLocks noChangeArrowheads="1"/>
          </p:cNvSpPr>
          <p:nvPr/>
        </p:nvSpPr>
        <p:spPr bwMode="auto">
          <a:xfrm>
            <a:off x="2403475" y="3351213"/>
            <a:ext cx="1385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16" name="Rectangle 55"/>
          <p:cNvSpPr>
            <a:spLocks noChangeArrowheads="1"/>
          </p:cNvSpPr>
          <p:nvPr/>
        </p:nvSpPr>
        <p:spPr bwMode="auto">
          <a:xfrm>
            <a:off x="2443164" y="3365500"/>
            <a:ext cx="1335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Measurements</a:t>
            </a:r>
          </a:p>
        </p:txBody>
      </p:sp>
      <p:sp>
        <p:nvSpPr>
          <p:cNvPr id="15417" name="Rectangle 56"/>
          <p:cNvSpPr>
            <a:spLocks noChangeArrowheads="1"/>
          </p:cNvSpPr>
          <p:nvPr/>
        </p:nvSpPr>
        <p:spPr bwMode="auto">
          <a:xfrm>
            <a:off x="3733800" y="3365500"/>
            <a:ext cx="650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418" name="Rectangle 57"/>
          <p:cNvSpPr>
            <a:spLocks noChangeArrowheads="1"/>
          </p:cNvSpPr>
          <p:nvPr/>
        </p:nvSpPr>
        <p:spPr bwMode="auto">
          <a:xfrm>
            <a:off x="5480050" y="4391025"/>
            <a:ext cx="774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19" name="Rectangle 58"/>
          <p:cNvSpPr>
            <a:spLocks noChangeArrowheads="1"/>
          </p:cNvSpPr>
          <p:nvPr/>
        </p:nvSpPr>
        <p:spPr bwMode="auto">
          <a:xfrm>
            <a:off x="5521325" y="4405314"/>
            <a:ext cx="700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Control</a:t>
            </a:r>
          </a:p>
        </p:txBody>
      </p:sp>
      <p:sp>
        <p:nvSpPr>
          <p:cNvPr id="15420" name="Rectangle 59"/>
          <p:cNvSpPr>
            <a:spLocks noChangeArrowheads="1"/>
          </p:cNvSpPr>
          <p:nvPr/>
        </p:nvSpPr>
        <p:spPr bwMode="auto">
          <a:xfrm>
            <a:off x="6199189" y="4405314"/>
            <a:ext cx="650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421" name="Rectangle 60"/>
          <p:cNvSpPr>
            <a:spLocks noChangeArrowheads="1"/>
          </p:cNvSpPr>
          <p:nvPr/>
        </p:nvSpPr>
        <p:spPr bwMode="auto">
          <a:xfrm>
            <a:off x="5368926" y="4667250"/>
            <a:ext cx="1177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22" name="Rectangle 61"/>
          <p:cNvSpPr>
            <a:spLocks noChangeArrowheads="1"/>
          </p:cNvSpPr>
          <p:nvPr/>
        </p:nvSpPr>
        <p:spPr bwMode="auto">
          <a:xfrm>
            <a:off x="5422901" y="4681539"/>
            <a:ext cx="1120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Engineering</a:t>
            </a:r>
          </a:p>
        </p:txBody>
      </p:sp>
      <p:sp>
        <p:nvSpPr>
          <p:cNvPr id="15423" name="Rectangle 62"/>
          <p:cNvSpPr>
            <a:spLocks noChangeArrowheads="1"/>
          </p:cNvSpPr>
          <p:nvPr/>
        </p:nvSpPr>
        <p:spPr bwMode="auto">
          <a:xfrm>
            <a:off x="6503989" y="4681539"/>
            <a:ext cx="650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424" name="Line 63"/>
          <p:cNvSpPr>
            <a:spLocks noChangeShapeType="1"/>
          </p:cNvSpPr>
          <p:nvPr/>
        </p:nvSpPr>
        <p:spPr bwMode="auto">
          <a:xfrm flipV="1">
            <a:off x="5881689" y="3738564"/>
            <a:ext cx="1587" cy="515937"/>
          </a:xfrm>
          <a:prstGeom prst="line">
            <a:avLst/>
          </a:prstGeom>
          <a:noFill/>
          <a:ln w="14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15425" name="Oval 64"/>
          <p:cNvSpPr>
            <a:spLocks noChangeArrowheads="1"/>
          </p:cNvSpPr>
          <p:nvPr/>
        </p:nvSpPr>
        <p:spPr bwMode="auto">
          <a:xfrm>
            <a:off x="6878638" y="3795714"/>
            <a:ext cx="2051050" cy="885825"/>
          </a:xfrm>
          <a:prstGeom prst="ellipse">
            <a:avLst/>
          </a:prstGeom>
          <a:solidFill>
            <a:srgbClr val="FFFF99"/>
          </a:solidFill>
          <a:ln w="14400">
            <a:solidFill>
              <a:srgbClr val="FF33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15426" name="Rectangle 65"/>
          <p:cNvSpPr>
            <a:spLocks noChangeArrowheads="1"/>
          </p:cNvSpPr>
          <p:nvPr/>
        </p:nvSpPr>
        <p:spPr bwMode="auto">
          <a:xfrm>
            <a:off x="7515226" y="3919538"/>
            <a:ext cx="568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27" name="Rectangle 66"/>
          <p:cNvSpPr>
            <a:spLocks noChangeArrowheads="1"/>
          </p:cNvSpPr>
          <p:nvPr/>
        </p:nvSpPr>
        <p:spPr bwMode="auto">
          <a:xfrm>
            <a:off x="7597776" y="3933825"/>
            <a:ext cx="492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Data </a:t>
            </a:r>
          </a:p>
        </p:txBody>
      </p:sp>
      <p:sp>
        <p:nvSpPr>
          <p:cNvPr id="15428" name="Rectangle 67"/>
          <p:cNvSpPr>
            <a:spLocks noChangeArrowheads="1"/>
          </p:cNvSpPr>
          <p:nvPr/>
        </p:nvSpPr>
        <p:spPr bwMode="auto">
          <a:xfrm>
            <a:off x="8070850" y="3933825"/>
            <a:ext cx="650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429" name="Rectangle 68"/>
          <p:cNvSpPr>
            <a:spLocks noChangeArrowheads="1"/>
          </p:cNvSpPr>
          <p:nvPr/>
        </p:nvSpPr>
        <p:spPr bwMode="auto">
          <a:xfrm>
            <a:off x="7142163" y="4197350"/>
            <a:ext cx="1606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30" name="Rectangle 69"/>
          <p:cNvSpPr>
            <a:spLocks noChangeArrowheads="1"/>
          </p:cNvSpPr>
          <p:nvPr/>
        </p:nvSpPr>
        <p:spPr bwMode="auto">
          <a:xfrm>
            <a:off x="7142163" y="4197351"/>
            <a:ext cx="1606550" cy="27622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31" name="Rectangle 70"/>
          <p:cNvSpPr>
            <a:spLocks noChangeArrowheads="1"/>
          </p:cNvSpPr>
          <p:nvPr/>
        </p:nvSpPr>
        <p:spPr bwMode="auto">
          <a:xfrm>
            <a:off x="7142163" y="4197351"/>
            <a:ext cx="1606550" cy="27622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5432" name="Rectangle 71"/>
          <p:cNvSpPr>
            <a:spLocks noChangeArrowheads="1"/>
          </p:cNvSpPr>
          <p:nvPr/>
        </p:nvSpPr>
        <p:spPr bwMode="auto">
          <a:xfrm>
            <a:off x="7181851" y="4211639"/>
            <a:ext cx="1565275" cy="274637"/>
          </a:xfrm>
          <a:prstGeom prst="rect">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Communications</a:t>
            </a:r>
          </a:p>
        </p:txBody>
      </p:sp>
      <p:sp>
        <p:nvSpPr>
          <p:cNvPr id="15433" name="Rectangle 72"/>
          <p:cNvSpPr>
            <a:spLocks noChangeArrowheads="1"/>
          </p:cNvSpPr>
          <p:nvPr/>
        </p:nvSpPr>
        <p:spPr bwMode="auto">
          <a:xfrm>
            <a:off x="8693150" y="4211639"/>
            <a:ext cx="65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latin typeface="Arial" panose="020B0604020202020204" pitchFamily="34" charset="0"/>
              </a:rPr>
              <a:t> </a:t>
            </a:r>
          </a:p>
        </p:txBody>
      </p:sp>
      <p:sp>
        <p:nvSpPr>
          <p:cNvPr id="15434" name="Line 73"/>
          <p:cNvSpPr>
            <a:spLocks noChangeShapeType="1"/>
          </p:cNvSpPr>
          <p:nvPr/>
        </p:nvSpPr>
        <p:spPr bwMode="auto">
          <a:xfrm>
            <a:off x="6588125" y="3614739"/>
            <a:ext cx="401638" cy="388937"/>
          </a:xfrm>
          <a:prstGeom prst="line">
            <a:avLst/>
          </a:prstGeom>
          <a:noFill/>
          <a:ln w="14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Tree>
    <p:extLst>
      <p:ext uri="{BB962C8B-B14F-4D97-AF65-F5344CB8AC3E}">
        <p14:creationId xmlns:p14="http://schemas.microsoft.com/office/powerpoint/2010/main" val="41145902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79513" y="971825"/>
            <a:ext cx="11467960" cy="5641009"/>
          </a:xfrm>
          <a:prstGeom prst="rect">
            <a:avLst/>
          </a:prstGeom>
        </p:spPr>
      </p:pic>
      <p:sp>
        <p:nvSpPr>
          <p:cNvPr id="28" name="TextBox 27"/>
          <p:cNvSpPr txBox="1"/>
          <p:nvPr/>
        </p:nvSpPr>
        <p:spPr>
          <a:xfrm>
            <a:off x="1643270" y="212035"/>
            <a:ext cx="7063408" cy="646331"/>
          </a:xfrm>
          <a:prstGeom prst="rect">
            <a:avLst/>
          </a:prstGeom>
          <a:noFill/>
        </p:spPr>
        <p:txBody>
          <a:bodyPr wrap="square" rtlCol="0">
            <a:spAutoFit/>
          </a:bodyPr>
          <a:lstStyle/>
          <a:p>
            <a:pPr algn="ctr"/>
            <a:r>
              <a:rPr lang="en-US" sz="3600" dirty="0"/>
              <a:t>Embedded Systems Concept Map</a:t>
            </a:r>
          </a:p>
        </p:txBody>
      </p:sp>
    </p:spTree>
    <p:extLst>
      <p:ext uri="{BB962C8B-B14F-4D97-AF65-F5344CB8AC3E}">
        <p14:creationId xmlns:p14="http://schemas.microsoft.com/office/powerpoint/2010/main" val="61233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a:t>Connect via peripherals</a:t>
            </a:r>
          </a:p>
        </p:txBody>
      </p:sp>
      <p:sp>
        <p:nvSpPr>
          <p:cNvPr id="3" name="Content Placeholder 2"/>
          <p:cNvSpPr>
            <a:spLocks noGrp="1"/>
          </p:cNvSpPr>
          <p:nvPr>
            <p:ph idx="1"/>
          </p:nvPr>
        </p:nvSpPr>
        <p:spPr/>
        <p:txBody>
          <a:bodyPr/>
          <a:lstStyle/>
          <a:p>
            <a:r>
              <a:rPr lang="en-NZ" dirty="0"/>
              <a:t>Embedded systems talk with outside word via peripherals:</a:t>
            </a:r>
          </a:p>
          <a:p>
            <a:pPr lvl="1"/>
            <a:r>
              <a:rPr lang="en-NZ" dirty="0"/>
              <a:t>Serial communication interfaces(SCI): RS-232,RS-422, RS-485,…</a:t>
            </a:r>
          </a:p>
          <a:p>
            <a:pPr lvl="1"/>
            <a:r>
              <a:rPr lang="en-NZ" dirty="0"/>
              <a:t>USB</a:t>
            </a:r>
          </a:p>
          <a:p>
            <a:pPr lvl="1"/>
            <a:r>
              <a:rPr lang="en-NZ" dirty="0"/>
              <a:t>Multi Media Cards: SD Cards, Compact Flash,..</a:t>
            </a:r>
          </a:p>
          <a:p>
            <a:pPr lvl="1"/>
            <a:r>
              <a:rPr lang="en-NZ" dirty="0"/>
              <a:t>Networks</a:t>
            </a:r>
          </a:p>
          <a:p>
            <a:pPr lvl="1"/>
            <a:r>
              <a:rPr lang="en-NZ" dirty="0"/>
              <a:t>ADC/DAC</a:t>
            </a:r>
          </a:p>
          <a:p>
            <a:pPr lvl="1"/>
            <a:r>
              <a:rPr lang="en-NZ" dirty="0"/>
              <a:t>Communication protocols (I2C, Serial UART, SPI)</a:t>
            </a:r>
          </a:p>
        </p:txBody>
      </p:sp>
    </p:spTree>
    <p:extLst>
      <p:ext uri="{BB962C8B-B14F-4D97-AF65-F5344CB8AC3E}">
        <p14:creationId xmlns:p14="http://schemas.microsoft.com/office/powerpoint/2010/main" val="1212423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Embedded Vs PC</a:t>
            </a:r>
          </a:p>
        </p:txBody>
      </p:sp>
      <p:sp>
        <p:nvSpPr>
          <p:cNvPr id="3" name="Text Placeholder 2"/>
          <p:cNvSpPr>
            <a:spLocks noGrp="1"/>
          </p:cNvSpPr>
          <p:nvPr>
            <p:ph type="body" idx="1"/>
          </p:nvPr>
        </p:nvSpPr>
        <p:spPr/>
        <p:txBody>
          <a:bodyPr/>
          <a:lstStyle/>
          <a:p>
            <a:r>
              <a:rPr lang="en-NZ" dirty="0"/>
              <a:t>Embedded</a:t>
            </a:r>
          </a:p>
        </p:txBody>
      </p:sp>
      <p:sp>
        <p:nvSpPr>
          <p:cNvPr id="4" name="Content Placeholder 3"/>
          <p:cNvSpPr>
            <a:spLocks noGrp="1"/>
          </p:cNvSpPr>
          <p:nvPr>
            <p:ph sz="half" idx="2"/>
          </p:nvPr>
        </p:nvSpPr>
        <p:spPr/>
        <p:txBody>
          <a:bodyPr/>
          <a:lstStyle/>
          <a:p>
            <a:r>
              <a:rPr lang="en-NZ" dirty="0"/>
              <a:t>Defined process and function</a:t>
            </a:r>
          </a:p>
          <a:p>
            <a:r>
              <a:rPr lang="en-NZ" dirty="0"/>
              <a:t>Application specific 	</a:t>
            </a:r>
          </a:p>
          <a:p>
            <a:r>
              <a:rPr lang="en-NZ" dirty="0"/>
              <a:t>Numerous ES make up the computer</a:t>
            </a:r>
          </a:p>
          <a:p>
            <a:r>
              <a:rPr lang="en-NZ" dirty="0"/>
              <a:t>Tightly constrained(Cost, Size , Performance, and </a:t>
            </a:r>
            <a:r>
              <a:rPr lang="en-NZ" dirty="0">
                <a:solidFill>
                  <a:srgbClr val="FF0000"/>
                </a:solidFill>
              </a:rPr>
              <a:t>Power</a:t>
            </a:r>
            <a:r>
              <a:rPr lang="en-NZ" dirty="0"/>
              <a:t>)</a:t>
            </a:r>
          </a:p>
        </p:txBody>
      </p:sp>
      <p:sp>
        <p:nvSpPr>
          <p:cNvPr id="5" name="Text Placeholder 4"/>
          <p:cNvSpPr>
            <a:spLocks noGrp="1"/>
          </p:cNvSpPr>
          <p:nvPr>
            <p:ph type="body" sz="quarter" idx="3"/>
          </p:nvPr>
        </p:nvSpPr>
        <p:spPr/>
        <p:txBody>
          <a:bodyPr/>
          <a:lstStyle/>
          <a:p>
            <a:r>
              <a:rPr lang="en-NZ" dirty="0"/>
              <a:t>PC</a:t>
            </a:r>
          </a:p>
        </p:txBody>
      </p:sp>
      <p:sp>
        <p:nvSpPr>
          <p:cNvPr id="6" name="Content Placeholder 5"/>
          <p:cNvSpPr>
            <a:spLocks noGrp="1"/>
          </p:cNvSpPr>
          <p:nvPr>
            <p:ph sz="quarter" idx="4"/>
          </p:nvPr>
        </p:nvSpPr>
        <p:spPr/>
        <p:txBody>
          <a:bodyPr/>
          <a:lstStyle/>
          <a:p>
            <a:r>
              <a:rPr lang="en-NZ" dirty="0"/>
              <a:t>Generic</a:t>
            </a:r>
          </a:p>
          <a:p>
            <a:r>
              <a:rPr lang="en-NZ" dirty="0"/>
              <a:t>Manufactured with general requirement </a:t>
            </a:r>
          </a:p>
          <a:p>
            <a:r>
              <a:rPr lang="en-NZ" dirty="0"/>
              <a:t>Enough space for numerous chips and other components</a:t>
            </a:r>
          </a:p>
          <a:p>
            <a:r>
              <a:rPr lang="en-NZ" dirty="0"/>
              <a:t>No power challenge</a:t>
            </a:r>
          </a:p>
        </p:txBody>
      </p:sp>
    </p:spTree>
    <p:extLst>
      <p:ext uri="{BB962C8B-B14F-4D97-AF65-F5344CB8AC3E}">
        <p14:creationId xmlns:p14="http://schemas.microsoft.com/office/powerpoint/2010/main" val="1520328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a:t>Difference between Embedded and PC app-Coding</a:t>
            </a:r>
          </a:p>
        </p:txBody>
      </p:sp>
      <p:sp>
        <p:nvSpPr>
          <p:cNvPr id="3" name="Text Placeholder 2"/>
          <p:cNvSpPr>
            <a:spLocks noGrp="1"/>
          </p:cNvSpPr>
          <p:nvPr>
            <p:ph type="body" idx="1"/>
          </p:nvPr>
        </p:nvSpPr>
        <p:spPr/>
        <p:txBody>
          <a:bodyPr/>
          <a:lstStyle/>
          <a:p>
            <a:r>
              <a:rPr lang="en-NZ" dirty="0"/>
              <a:t>Embedded</a:t>
            </a:r>
          </a:p>
        </p:txBody>
      </p:sp>
      <p:sp>
        <p:nvSpPr>
          <p:cNvPr id="4" name="Content Placeholder 3"/>
          <p:cNvSpPr>
            <a:spLocks noGrp="1"/>
          </p:cNvSpPr>
          <p:nvPr>
            <p:ph sz="half" idx="2"/>
          </p:nvPr>
        </p:nvSpPr>
        <p:spPr/>
        <p:txBody>
          <a:bodyPr/>
          <a:lstStyle/>
          <a:p>
            <a:r>
              <a:rPr lang="en-NZ" dirty="0"/>
              <a:t>Closer to the Hardware</a:t>
            </a:r>
          </a:p>
          <a:p>
            <a:pPr lvl="1"/>
            <a:r>
              <a:rPr lang="en-NZ" dirty="0"/>
              <a:t>Use native data types</a:t>
            </a:r>
          </a:p>
          <a:p>
            <a:pPr lvl="1"/>
            <a:endParaRPr lang="en-NZ" dirty="0"/>
          </a:p>
          <a:p>
            <a:pPr marL="228600" lvl="1">
              <a:spcBef>
                <a:spcPts val="1000"/>
              </a:spcBef>
            </a:pPr>
            <a:r>
              <a:rPr lang="en-NZ" sz="2800" dirty="0"/>
              <a:t>Fewer system resources</a:t>
            </a:r>
          </a:p>
          <a:p>
            <a:pPr marL="228600" lvl="1">
              <a:spcBef>
                <a:spcPts val="1000"/>
              </a:spcBef>
            </a:pPr>
            <a:r>
              <a:rPr lang="en-NZ" sz="2800" dirty="0"/>
              <a:t>No OS</a:t>
            </a:r>
          </a:p>
          <a:p>
            <a:pPr marL="228600" lvl="1">
              <a:spcBef>
                <a:spcPts val="1000"/>
              </a:spcBef>
            </a:pPr>
            <a:r>
              <a:rPr lang="en-NZ" sz="2800" dirty="0"/>
              <a:t>More efficient algorithms</a:t>
            </a:r>
          </a:p>
          <a:p>
            <a:pPr marL="685800" lvl="2">
              <a:spcBef>
                <a:spcPts val="1000"/>
              </a:spcBef>
            </a:pPr>
            <a:r>
              <a:rPr lang="en-NZ" dirty="0"/>
              <a:t>Higher frequency=higher power</a:t>
            </a:r>
          </a:p>
          <a:p>
            <a:pPr marL="457200" lvl="1" indent="0">
              <a:buNone/>
            </a:pPr>
            <a:endParaRPr lang="en-NZ" dirty="0"/>
          </a:p>
        </p:txBody>
      </p:sp>
      <p:sp>
        <p:nvSpPr>
          <p:cNvPr id="5" name="Text Placeholder 4"/>
          <p:cNvSpPr>
            <a:spLocks noGrp="1"/>
          </p:cNvSpPr>
          <p:nvPr>
            <p:ph type="body" sz="quarter" idx="3"/>
          </p:nvPr>
        </p:nvSpPr>
        <p:spPr/>
        <p:txBody>
          <a:bodyPr/>
          <a:lstStyle/>
          <a:p>
            <a:r>
              <a:rPr lang="en-NZ" dirty="0"/>
              <a:t>PC Application</a:t>
            </a:r>
          </a:p>
        </p:txBody>
      </p:sp>
      <p:sp>
        <p:nvSpPr>
          <p:cNvPr id="6" name="Content Placeholder 5"/>
          <p:cNvSpPr>
            <a:spLocks noGrp="1"/>
          </p:cNvSpPr>
          <p:nvPr>
            <p:ph sz="quarter" idx="4"/>
          </p:nvPr>
        </p:nvSpPr>
        <p:spPr/>
        <p:txBody>
          <a:bodyPr/>
          <a:lstStyle/>
          <a:p>
            <a:r>
              <a:rPr lang="en-NZ" dirty="0"/>
              <a:t>Abstracted HW</a:t>
            </a:r>
          </a:p>
          <a:p>
            <a:r>
              <a:rPr lang="en-NZ" dirty="0"/>
              <a:t>Plenty of Resources</a:t>
            </a:r>
          </a:p>
          <a:p>
            <a:r>
              <a:rPr lang="en-NZ" dirty="0"/>
              <a:t>Has OS</a:t>
            </a:r>
          </a:p>
        </p:txBody>
      </p:sp>
    </p:spTree>
    <p:extLst>
      <p:ext uri="{BB962C8B-B14F-4D97-AF65-F5344CB8AC3E}">
        <p14:creationId xmlns:p14="http://schemas.microsoft.com/office/powerpoint/2010/main" val="20695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116" y="474358"/>
            <a:ext cx="10515600" cy="1325563"/>
          </a:xfrm>
        </p:spPr>
        <p:txBody>
          <a:bodyPr/>
          <a:lstStyle/>
          <a:p>
            <a:pPr algn="ctr"/>
            <a:r>
              <a:rPr lang="en-NZ" dirty="0"/>
              <a:t>Example of embedded Systems</a:t>
            </a:r>
            <a:br>
              <a:rPr lang="en-NZ" dirty="0"/>
            </a:br>
            <a:endParaRPr lang="en-NZ" dirty="0"/>
          </a:p>
        </p:txBody>
      </p:sp>
      <p:sp>
        <p:nvSpPr>
          <p:cNvPr id="3" name="Rectangle 2"/>
          <p:cNvSpPr/>
          <p:nvPr/>
        </p:nvSpPr>
        <p:spPr>
          <a:xfrm>
            <a:off x="1417801" y="2000290"/>
            <a:ext cx="8118231" cy="2554545"/>
          </a:xfrm>
          <a:prstGeom prst="rect">
            <a:avLst/>
          </a:prstGeom>
        </p:spPr>
        <p:txBody>
          <a:bodyPr wrap="square">
            <a:spAutoFit/>
          </a:bodyPr>
          <a:lstStyle/>
          <a:p>
            <a:pPr algn="just"/>
            <a:r>
              <a:rPr lang="en-NZ" sz="3200" dirty="0"/>
              <a:t>Embedded Software is in every electronic device used in real life including cell phone, digital camera, calculators, oven, washing machine, fridge, etc. </a:t>
            </a:r>
          </a:p>
          <a:p>
            <a:pPr algn="just"/>
            <a:endParaRPr lang="en-NZ" sz="3200" dirty="0"/>
          </a:p>
        </p:txBody>
      </p:sp>
    </p:spTree>
    <p:extLst>
      <p:ext uri="{BB962C8B-B14F-4D97-AF65-F5344CB8AC3E}">
        <p14:creationId xmlns:p14="http://schemas.microsoft.com/office/powerpoint/2010/main" val="215294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AA957AF-53C0-420B-9C2D-77DB1416566C}" type="slidenum">
              <a:rPr kumimoji="0" lang="en-US" smtClean="0"/>
              <a:pPr/>
              <a:t>2</a:t>
            </a:fld>
            <a:endParaRPr kumimoji="0" lang="en-US"/>
          </a:p>
        </p:txBody>
      </p:sp>
      <p:sp>
        <p:nvSpPr>
          <p:cNvPr id="3" name="Rectangle 2"/>
          <p:cNvSpPr/>
          <p:nvPr/>
        </p:nvSpPr>
        <p:spPr>
          <a:xfrm>
            <a:off x="1194031" y="269976"/>
            <a:ext cx="10320789" cy="58943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800" dirty="0"/>
              <a:t>Emmanuel Ndashimye</a:t>
            </a:r>
          </a:p>
          <a:p>
            <a:r>
              <a:rPr lang="en-US" sz="2800" dirty="0"/>
              <a:t>PhD &amp; HEA, AUT, 2018 (NZ)</a:t>
            </a:r>
            <a:br>
              <a:rPr lang="en-US" sz="2800" dirty="0"/>
            </a:br>
            <a:r>
              <a:rPr lang="en-US" sz="2800" dirty="0"/>
              <a:t>Masters, HUST,2009 (China)</a:t>
            </a:r>
            <a:br>
              <a:rPr lang="en-US" sz="2800" dirty="0"/>
            </a:br>
            <a:r>
              <a:rPr lang="en-US" sz="2800" dirty="0" err="1"/>
              <a:t>B.Tech</a:t>
            </a:r>
            <a:r>
              <a:rPr lang="en-US" sz="2800" dirty="0"/>
              <a:t>, UR CST,2005 (Rwanda)</a:t>
            </a:r>
            <a:br>
              <a:rPr lang="en-US" sz="2800" dirty="0"/>
            </a:br>
            <a:endParaRPr lang="en-US" sz="2800" dirty="0"/>
          </a:p>
          <a:p>
            <a:r>
              <a:rPr lang="en-US" sz="2800" u="sng" dirty="0"/>
              <a:t>Research:</a:t>
            </a:r>
            <a:r>
              <a:rPr lang="en-US" sz="2800" dirty="0"/>
              <a:t> Telecom (Vehicular Network), Security  Systems and IoT.</a:t>
            </a:r>
            <a:br>
              <a:rPr lang="en-US" sz="2800" dirty="0"/>
            </a:br>
            <a:br>
              <a:rPr lang="en-US" sz="2800" dirty="0"/>
            </a:br>
            <a:br>
              <a:rPr lang="en-US" sz="2800" dirty="0"/>
            </a:br>
            <a:r>
              <a:rPr lang="en-US" sz="2800" dirty="0"/>
              <a:t>Research link: </a:t>
            </a:r>
            <a:r>
              <a:rPr lang="en-US" sz="2800" dirty="0">
                <a:hlinkClick r:id="rId2"/>
              </a:rPr>
              <a:t>https://scholar.google.com/citations?user=6y_k3EgAAAAJ&amp;hl=en</a:t>
            </a:r>
            <a:r>
              <a:rPr lang="en-US" sz="2800" dirty="0"/>
              <a:t> </a:t>
            </a:r>
            <a:br>
              <a:rPr lang="en-US" sz="2800" dirty="0"/>
            </a:br>
            <a:endParaRPr lang="en-NZ" sz="2800" dirty="0"/>
          </a:p>
        </p:txBody>
      </p:sp>
    </p:spTree>
    <p:extLst>
      <p:ext uri="{BB962C8B-B14F-4D97-AF65-F5344CB8AC3E}">
        <p14:creationId xmlns:p14="http://schemas.microsoft.com/office/powerpoint/2010/main" val="317712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Administrivia</a:t>
            </a:r>
            <a:endParaRPr lang="en-US" dirty="0"/>
          </a:p>
        </p:txBody>
      </p:sp>
      <p:sp>
        <p:nvSpPr>
          <p:cNvPr id="3" name="Content Placeholder 2"/>
          <p:cNvSpPr>
            <a:spLocks noGrp="1"/>
          </p:cNvSpPr>
          <p:nvPr>
            <p:ph idx="1"/>
          </p:nvPr>
        </p:nvSpPr>
        <p:spPr>
          <a:xfrm>
            <a:off x="529167" y="1334082"/>
            <a:ext cx="10528300" cy="4972050"/>
          </a:xfrm>
        </p:spPr>
        <p:txBody>
          <a:bodyPr/>
          <a:lstStyle/>
          <a:p>
            <a:r>
              <a:rPr lang="en-US" sz="2200" dirty="0"/>
              <a:t>Course Website</a:t>
            </a:r>
          </a:p>
          <a:p>
            <a:pPr lvl="1"/>
            <a:r>
              <a:rPr lang="en-US" sz="2200" dirty="0"/>
              <a:t>Check it often</a:t>
            </a:r>
          </a:p>
          <a:p>
            <a:pPr lvl="1"/>
            <a:r>
              <a:rPr lang="en-US" sz="2200" dirty="0"/>
              <a:t>All lectures and lab handouts will be posted on Canvas</a:t>
            </a:r>
          </a:p>
          <a:p>
            <a:pPr lvl="1"/>
            <a:r>
              <a:rPr lang="en-US" sz="2200" dirty="0"/>
              <a:t>You can see your grades here</a:t>
            </a:r>
          </a:p>
          <a:p>
            <a:r>
              <a:rPr lang="en-US" sz="2200" dirty="0"/>
              <a:t>Piazza for all discussions and announcements:</a:t>
            </a:r>
          </a:p>
          <a:p>
            <a:pPr lvl="1"/>
            <a:r>
              <a:rPr lang="en-US" sz="2200" dirty="0"/>
              <a:t>We love questions, but </a:t>
            </a:r>
            <a:r>
              <a:rPr lang="en-US" sz="2200" b="1" dirty="0">
                <a:solidFill>
                  <a:srgbClr val="C00000"/>
                </a:solidFill>
              </a:rPr>
              <a:t>DO NOT</a:t>
            </a:r>
            <a:r>
              <a:rPr lang="en-US" sz="2200" dirty="0"/>
              <a:t> post code in public questions!</a:t>
            </a:r>
          </a:p>
          <a:p>
            <a:r>
              <a:rPr lang="en-US" sz="2200" dirty="0"/>
              <a:t>TAs</a:t>
            </a:r>
          </a:p>
          <a:p>
            <a:pPr lvl="1"/>
            <a:r>
              <a:rPr lang="en-US" sz="2200" dirty="0"/>
              <a:t>Students with both course and hands-on experience in embedded systems</a:t>
            </a:r>
          </a:p>
          <a:p>
            <a:pPr lvl="1"/>
            <a:r>
              <a:rPr lang="en-US" sz="2200" dirty="0"/>
              <a:t>Office hours:  Faculty and TA</a:t>
            </a:r>
          </a:p>
          <a:p>
            <a:r>
              <a:rPr lang="en-US" sz="2200" dirty="0"/>
              <a:t>Lectures (80min)</a:t>
            </a:r>
          </a:p>
          <a:p>
            <a:pPr lvl="1"/>
            <a:r>
              <a:rPr lang="en-US" sz="2200" dirty="0"/>
              <a:t>Tuesday / Thursday,   12:30 – 1:50PM,   HH B103</a:t>
            </a:r>
          </a:p>
          <a:p>
            <a:pPr lvl="1"/>
            <a:r>
              <a:rPr lang="en-US" sz="2200" dirty="0"/>
              <a:t>Textbooks – None required, a few suggestions in Syllabus</a:t>
            </a:r>
          </a:p>
        </p:txBody>
      </p:sp>
    </p:spTree>
    <p:extLst>
      <p:ext uri="{BB962C8B-B14F-4D97-AF65-F5344CB8AC3E}">
        <p14:creationId xmlns:p14="http://schemas.microsoft.com/office/powerpoint/2010/main" val="3307806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on Collaboration</a:t>
            </a:r>
          </a:p>
        </p:txBody>
      </p:sp>
      <p:sp>
        <p:nvSpPr>
          <p:cNvPr id="3" name="Content Placeholder 2"/>
          <p:cNvSpPr>
            <a:spLocks noGrp="1"/>
          </p:cNvSpPr>
          <p:nvPr>
            <p:ph idx="1"/>
          </p:nvPr>
        </p:nvSpPr>
        <p:spPr>
          <a:xfrm>
            <a:off x="529167" y="1362075"/>
            <a:ext cx="5871633" cy="4972050"/>
          </a:xfrm>
        </p:spPr>
        <p:txBody>
          <a:bodyPr/>
          <a:lstStyle/>
          <a:p>
            <a:r>
              <a:rPr lang="en-US" b="1" dirty="0">
                <a:solidFill>
                  <a:schemeClr val="accent1">
                    <a:lumMod val="75000"/>
                  </a:schemeClr>
                </a:solidFill>
              </a:rPr>
              <a:t>What is okay?</a:t>
            </a:r>
          </a:p>
          <a:p>
            <a:pPr lvl="1"/>
            <a:r>
              <a:rPr lang="en-US" dirty="0"/>
              <a:t>On team labs, definitely work together</a:t>
            </a:r>
          </a:p>
          <a:p>
            <a:pPr lvl="1"/>
            <a:endParaRPr lang="en-US" dirty="0"/>
          </a:p>
          <a:p>
            <a:r>
              <a:rPr lang="en-US" dirty="0"/>
              <a:t>Sharing your findings with others, especially over a tricky detail like a register setting</a:t>
            </a:r>
            <a:r>
              <a:rPr lang="is-IS" dirty="0"/>
              <a:t>…</a:t>
            </a:r>
            <a:endParaRPr lang="en-US" dirty="0"/>
          </a:p>
          <a:p>
            <a:endParaRPr lang="en-US" dirty="0"/>
          </a:p>
          <a:p>
            <a:r>
              <a:rPr lang="en-US" dirty="0"/>
              <a:t>Clarifying questions posted by other students on Piazza (no solutions or code)</a:t>
            </a:r>
          </a:p>
        </p:txBody>
      </p:sp>
      <p:pic>
        <p:nvPicPr>
          <p:cNvPr id="5" name="Picture 4" descr="A person carrying a child in a forest&#10;&#10;Description automatically generated with low confidence">
            <a:extLst>
              <a:ext uri="{FF2B5EF4-FFF2-40B4-BE49-F238E27FC236}">
                <a16:creationId xmlns:a16="http://schemas.microsoft.com/office/drawing/2014/main" id="{A1F444F3-91CB-2D23-DE11-7C6801D980EA}"/>
              </a:ext>
            </a:extLst>
          </p:cNvPr>
          <p:cNvPicPr>
            <a:picLocks noChangeAspect="1"/>
          </p:cNvPicPr>
          <p:nvPr/>
        </p:nvPicPr>
        <p:blipFill rotWithShape="1">
          <a:blip r:embed="rId2"/>
          <a:srcRect l="21852" r="23580"/>
          <a:stretch/>
        </p:blipFill>
        <p:spPr>
          <a:xfrm>
            <a:off x="6565900" y="0"/>
            <a:ext cx="5613400" cy="6858000"/>
          </a:xfrm>
          <a:prstGeom prst="rect">
            <a:avLst/>
          </a:prstGeom>
        </p:spPr>
      </p:pic>
    </p:spTree>
    <p:extLst>
      <p:ext uri="{BB962C8B-B14F-4D97-AF65-F5344CB8AC3E}">
        <p14:creationId xmlns:p14="http://schemas.microsoft.com/office/powerpoint/2010/main" val="18614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Cheating and Plagiarism</a:t>
            </a:r>
          </a:p>
        </p:txBody>
      </p:sp>
      <p:sp>
        <p:nvSpPr>
          <p:cNvPr id="3" name="Content Placeholder 2"/>
          <p:cNvSpPr>
            <a:spLocks noGrp="1"/>
          </p:cNvSpPr>
          <p:nvPr>
            <p:ph idx="1"/>
          </p:nvPr>
        </p:nvSpPr>
        <p:spPr/>
        <p:txBody>
          <a:bodyPr/>
          <a:lstStyle/>
          <a:p>
            <a:r>
              <a:rPr lang="en-US" dirty="0"/>
              <a:t>Your code may be compared against others!</a:t>
            </a:r>
          </a:p>
          <a:p>
            <a:r>
              <a:rPr lang="en-US" dirty="0"/>
              <a:t>CMU cheating policies</a:t>
            </a:r>
          </a:p>
          <a:p>
            <a:pPr lvl="1"/>
            <a:r>
              <a:rPr lang="en-US" dirty="0"/>
              <a:t>Please read and understand:  </a:t>
            </a:r>
            <a:r>
              <a:rPr lang="en-US" sz="1600" dirty="0">
                <a:hlinkClick r:id="rId2"/>
              </a:rPr>
              <a:t>http://www.cmu.edu/policies/documents/Cheating.html</a:t>
            </a:r>
            <a:endParaRPr lang="en-US" sz="1600" dirty="0"/>
          </a:p>
          <a:p>
            <a:r>
              <a:rPr lang="en-US" dirty="0"/>
              <a:t>Cheating penalty</a:t>
            </a:r>
          </a:p>
          <a:p>
            <a:pPr lvl="1"/>
            <a:r>
              <a:rPr lang="en-US" dirty="0"/>
              <a:t>Immediate “R” grade and department notification</a:t>
            </a:r>
          </a:p>
          <a:p>
            <a:r>
              <a:rPr lang="en-US" dirty="0"/>
              <a:t>Copyright warning</a:t>
            </a:r>
          </a:p>
          <a:p>
            <a:pPr lvl="1"/>
            <a:r>
              <a:rPr lang="en-US" dirty="0"/>
              <a:t>Please do not post or otherwise redistribute material from the class</a:t>
            </a:r>
          </a:p>
          <a:p>
            <a:pPr lvl="1"/>
            <a:r>
              <a:rPr lang="en-US" dirty="0"/>
              <a:t>No video or audio recording</a:t>
            </a:r>
          </a:p>
        </p:txBody>
      </p:sp>
      <p:pic>
        <p:nvPicPr>
          <p:cNvPr id="4" name="Picture 3">
            <a:extLst>
              <a:ext uri="{FF2B5EF4-FFF2-40B4-BE49-F238E27FC236}">
                <a16:creationId xmlns:a16="http://schemas.microsoft.com/office/drawing/2014/main" id="{0B0A8A43-4B01-0BEA-7D7A-8F9271B3F2AC}"/>
              </a:ext>
            </a:extLst>
          </p:cNvPr>
          <p:cNvPicPr>
            <a:picLocks noChangeAspect="1"/>
          </p:cNvPicPr>
          <p:nvPr/>
        </p:nvPicPr>
        <p:blipFill>
          <a:blip r:embed="rId3"/>
          <a:stretch>
            <a:fillRect/>
          </a:stretch>
        </p:blipFill>
        <p:spPr>
          <a:xfrm>
            <a:off x="4394200" y="4309042"/>
            <a:ext cx="7797800" cy="2548958"/>
          </a:xfrm>
          <a:prstGeom prst="rect">
            <a:avLst/>
          </a:prstGeom>
        </p:spPr>
      </p:pic>
    </p:spTree>
    <p:extLst>
      <p:ext uri="{BB962C8B-B14F-4D97-AF65-F5344CB8AC3E}">
        <p14:creationId xmlns:p14="http://schemas.microsoft.com/office/powerpoint/2010/main" val="91450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0FBC58BC-799C-6870-77A6-D8DB1E40BF37}"/>
              </a:ext>
            </a:extLst>
          </p:cNvPr>
          <p:cNvSpPr>
            <a:spLocks noGrp="1"/>
          </p:cNvSpPr>
          <p:nvPr>
            <p:ph type="title"/>
          </p:nvPr>
        </p:nvSpPr>
        <p:spPr>
          <a:xfrm>
            <a:off x="476025" y="435678"/>
            <a:ext cx="10122791" cy="762000"/>
          </a:xfrm>
        </p:spPr>
        <p:txBody>
          <a:bodyPr/>
          <a:lstStyle/>
          <a:p>
            <a:r>
              <a:rPr lang="en-US" dirty="0"/>
              <a:t>Nucleo-64 Micro-Controller Board</a:t>
            </a:r>
          </a:p>
        </p:txBody>
      </p:sp>
      <p:sp>
        <p:nvSpPr>
          <p:cNvPr id="30" name="Content Placeholder 2">
            <a:extLst>
              <a:ext uri="{FF2B5EF4-FFF2-40B4-BE49-F238E27FC236}">
                <a16:creationId xmlns:a16="http://schemas.microsoft.com/office/drawing/2014/main" id="{8EE0CA90-E172-9C46-2929-0A0B689DDECD}"/>
              </a:ext>
            </a:extLst>
          </p:cNvPr>
          <p:cNvSpPr>
            <a:spLocks noGrp="1"/>
          </p:cNvSpPr>
          <p:nvPr>
            <p:ph idx="1"/>
          </p:nvPr>
        </p:nvSpPr>
        <p:spPr>
          <a:xfrm>
            <a:off x="529167" y="1362075"/>
            <a:ext cx="10528300" cy="4972050"/>
          </a:xfrm>
        </p:spPr>
        <p:txBody>
          <a:bodyPr/>
          <a:lstStyle/>
          <a:p>
            <a:r>
              <a:rPr lang="en-US" dirty="0"/>
              <a:t>Nucleo-64 MCU Board</a:t>
            </a:r>
          </a:p>
          <a:p>
            <a:pPr lvl="1"/>
            <a:r>
              <a:rPr lang="en-US" b="1" dirty="0">
                <a:solidFill>
                  <a:srgbClr val="FF0000"/>
                </a:solidFill>
              </a:rPr>
              <a:t>ARM Cortex M4 Core</a:t>
            </a:r>
          </a:p>
          <a:p>
            <a:pPr lvl="1"/>
            <a:r>
              <a:rPr lang="en-US" dirty="0"/>
              <a:t>84 MHz</a:t>
            </a:r>
          </a:p>
          <a:p>
            <a:pPr lvl="1"/>
            <a:r>
              <a:rPr lang="en-US" dirty="0"/>
              <a:t>512KB Flash + 96KB SRAM</a:t>
            </a:r>
          </a:p>
          <a:p>
            <a:pPr lvl="1"/>
            <a:r>
              <a:rPr lang="en-US" dirty="0"/>
              <a:t>Arduino Uno v3 and  STM32 Connectivity</a:t>
            </a:r>
          </a:p>
        </p:txBody>
      </p:sp>
      <p:sp>
        <p:nvSpPr>
          <p:cNvPr id="31" name="Slide Number Placeholder 3">
            <a:extLst>
              <a:ext uri="{FF2B5EF4-FFF2-40B4-BE49-F238E27FC236}">
                <a16:creationId xmlns:a16="http://schemas.microsoft.com/office/drawing/2014/main" id="{D72314F1-A7FA-1D47-F3A3-078BD8C52351}"/>
              </a:ext>
            </a:extLst>
          </p:cNvPr>
          <p:cNvSpPr txBox="1">
            <a:spLocks/>
          </p:cNvSpPr>
          <p:nvPr/>
        </p:nvSpPr>
        <p:spPr>
          <a:xfrm>
            <a:off x="0" y="6391275"/>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674F618-CACE-4FD6-AC09-05B693CE5579}" type="slidenum">
              <a:rPr lang="en-US" smtClean="0"/>
              <a:pPr/>
              <a:t>23</a:t>
            </a:fld>
            <a:endParaRPr lang="en-US"/>
          </a:p>
        </p:txBody>
      </p:sp>
      <p:pic>
        <p:nvPicPr>
          <p:cNvPr id="32" name="Picture 31">
            <a:extLst>
              <a:ext uri="{FF2B5EF4-FFF2-40B4-BE49-F238E27FC236}">
                <a16:creationId xmlns:a16="http://schemas.microsoft.com/office/drawing/2014/main" id="{2D5C4A46-3AF2-8E5D-F0B3-CF5486C2C8A1}"/>
              </a:ext>
            </a:extLst>
          </p:cNvPr>
          <p:cNvPicPr>
            <a:picLocks noChangeAspect="1"/>
          </p:cNvPicPr>
          <p:nvPr/>
        </p:nvPicPr>
        <p:blipFill>
          <a:blip r:embed="rId2"/>
          <a:stretch>
            <a:fillRect/>
          </a:stretch>
        </p:blipFill>
        <p:spPr>
          <a:xfrm>
            <a:off x="6608613" y="1499233"/>
            <a:ext cx="3702144" cy="4358307"/>
          </a:xfrm>
          <a:prstGeom prst="rect">
            <a:avLst/>
          </a:prstGeom>
        </p:spPr>
      </p:pic>
    </p:spTree>
    <p:extLst>
      <p:ext uri="{BB962C8B-B14F-4D97-AF65-F5344CB8AC3E}">
        <p14:creationId xmlns:p14="http://schemas.microsoft.com/office/powerpoint/2010/main" val="315783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942" y="819536"/>
            <a:ext cx="8229600" cy="534327"/>
          </a:xfrm>
        </p:spPr>
        <p:txBody>
          <a:bodyPr>
            <a:normAutofit fontScale="90000"/>
          </a:bodyPr>
          <a:lstStyle/>
          <a:p>
            <a:pPr algn="ctr"/>
            <a:r>
              <a:rPr lang="en-US" dirty="0"/>
              <a:t>What is an embedded system?</a:t>
            </a:r>
          </a:p>
        </p:txBody>
      </p:sp>
    </p:spTree>
    <p:extLst>
      <p:ext uri="{BB962C8B-B14F-4D97-AF65-F5344CB8AC3E}">
        <p14:creationId xmlns:p14="http://schemas.microsoft.com/office/powerpoint/2010/main" val="123677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AED78D-FDBA-EF1B-10DC-AAB10911F087}"/>
              </a:ext>
            </a:extLst>
          </p:cNvPr>
          <p:cNvSpPr>
            <a:spLocks noGrp="1"/>
          </p:cNvSpPr>
          <p:nvPr>
            <p:ph type="title"/>
          </p:nvPr>
        </p:nvSpPr>
        <p:spPr>
          <a:xfrm>
            <a:off x="2006942" y="819536"/>
            <a:ext cx="8229600" cy="534327"/>
          </a:xfrm>
        </p:spPr>
        <p:txBody>
          <a:bodyPr>
            <a:normAutofit fontScale="90000"/>
          </a:bodyPr>
          <a:lstStyle/>
          <a:p>
            <a:pPr algn="ctr"/>
            <a:r>
              <a:rPr lang="en-US" dirty="0"/>
              <a:t>What is an embedded system?</a:t>
            </a:r>
          </a:p>
        </p:txBody>
      </p:sp>
      <p:pic>
        <p:nvPicPr>
          <p:cNvPr id="5" name="Picture 2" descr="I Don't Know - Super Church">
            <a:extLst>
              <a:ext uri="{FF2B5EF4-FFF2-40B4-BE49-F238E27FC236}">
                <a16:creationId xmlns:a16="http://schemas.microsoft.com/office/drawing/2014/main" id="{8E606828-B7F4-54B7-E19F-C02262469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4" y="1466850"/>
            <a:ext cx="8417267" cy="461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52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3A148C-4C2C-634F-9191-D638EB00E46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837714" y="3762895"/>
            <a:ext cx="3933018" cy="820980"/>
          </a:xfrm>
          <a:prstGeom prst="rect">
            <a:avLst/>
          </a:prstGeom>
        </p:spPr>
      </p:pic>
      <p:sp>
        <p:nvSpPr>
          <p:cNvPr id="2" name="Title 1"/>
          <p:cNvSpPr>
            <a:spLocks noGrp="1"/>
          </p:cNvSpPr>
          <p:nvPr>
            <p:ph type="title"/>
          </p:nvPr>
        </p:nvSpPr>
        <p:spPr/>
        <p:txBody>
          <a:bodyPr/>
          <a:lstStyle/>
          <a:p>
            <a:r>
              <a:rPr lang="en-US" dirty="0"/>
              <a:t>An introduction</a:t>
            </a:r>
          </a:p>
        </p:txBody>
      </p:sp>
      <p:sp>
        <p:nvSpPr>
          <p:cNvPr id="3" name="Content Placeholder 2"/>
          <p:cNvSpPr>
            <a:spLocks noGrp="1"/>
          </p:cNvSpPr>
          <p:nvPr>
            <p:ph idx="1"/>
          </p:nvPr>
        </p:nvSpPr>
        <p:spPr/>
        <p:txBody>
          <a:bodyPr/>
          <a:lstStyle/>
          <a:p>
            <a:r>
              <a:rPr lang="en-US" dirty="0"/>
              <a:t>Computer system hidden (embedded) in other systems</a:t>
            </a:r>
          </a:p>
          <a:p>
            <a:pPr lvl="1"/>
            <a:r>
              <a:rPr lang="en-US" dirty="0"/>
              <a:t>Often interacts with the physical environment</a:t>
            </a:r>
          </a:p>
          <a:p>
            <a:endParaRPr lang="en-US" dirty="0"/>
          </a:p>
          <a:p>
            <a:r>
              <a:rPr lang="en-US" dirty="0"/>
              <a:t>Purpose built</a:t>
            </a:r>
          </a:p>
          <a:p>
            <a:endParaRPr lang="en-US" dirty="0"/>
          </a:p>
          <a:p>
            <a:r>
              <a:rPr lang="en-US" dirty="0"/>
              <a:t>End users see “smart” device rather then computer</a:t>
            </a:r>
          </a:p>
          <a:p>
            <a:pPr lvl="1"/>
            <a:r>
              <a:rPr lang="en-US" dirty="0"/>
              <a:t>Often the main purpose of using it is not information processing</a:t>
            </a:r>
          </a:p>
          <a:p>
            <a:endParaRPr lang="en-US" dirty="0"/>
          </a:p>
          <a:p>
            <a:r>
              <a:rPr lang="en-US" dirty="0"/>
              <a:t>Special-purpose vs. general-purpose computing</a:t>
            </a:r>
          </a:p>
        </p:txBody>
      </p:sp>
      <p:pic>
        <p:nvPicPr>
          <p:cNvPr id="7" name="Picture 6">
            <a:extLst>
              <a:ext uri="{FF2B5EF4-FFF2-40B4-BE49-F238E27FC236}">
                <a16:creationId xmlns:a16="http://schemas.microsoft.com/office/drawing/2014/main" id="{950FC405-EF5B-F845-AF3F-954422982819}"/>
              </a:ext>
            </a:extLst>
          </p:cNvPr>
          <p:cNvPicPr>
            <a:picLocks noChangeAspect="1"/>
          </p:cNvPicPr>
          <p:nvPr/>
        </p:nvPicPr>
        <p:blipFill>
          <a:blip r:embed="rId3"/>
          <a:stretch>
            <a:fillRect/>
          </a:stretch>
        </p:blipFill>
        <p:spPr>
          <a:xfrm>
            <a:off x="8215390" y="523875"/>
            <a:ext cx="3500585" cy="2905125"/>
          </a:xfrm>
          <a:prstGeom prst="rect">
            <a:avLst/>
          </a:prstGeom>
        </p:spPr>
      </p:pic>
      <p:pic>
        <p:nvPicPr>
          <p:cNvPr id="11" name="Picture 10">
            <a:extLst>
              <a:ext uri="{FF2B5EF4-FFF2-40B4-BE49-F238E27FC236}">
                <a16:creationId xmlns:a16="http://schemas.microsoft.com/office/drawing/2014/main" id="{FC075960-4E7D-BA4A-A62D-078A88F9F86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510665" y="4802173"/>
            <a:ext cx="2919615" cy="668702"/>
          </a:xfrm>
          <a:prstGeom prst="rect">
            <a:avLst/>
          </a:prstGeom>
        </p:spPr>
      </p:pic>
    </p:spTree>
    <p:extLst>
      <p:ext uri="{BB962C8B-B14F-4D97-AF65-F5344CB8AC3E}">
        <p14:creationId xmlns:p14="http://schemas.microsoft.com/office/powerpoint/2010/main" val="1521017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EEEDA7-25AB-6B07-A349-A966CC43BE42}"/>
              </a:ext>
            </a:extLst>
          </p:cNvPr>
          <p:cNvSpPr>
            <a:spLocks noGrp="1"/>
          </p:cNvSpPr>
          <p:nvPr>
            <p:ph type="title"/>
          </p:nvPr>
        </p:nvSpPr>
        <p:spPr>
          <a:xfrm>
            <a:off x="476025" y="435678"/>
            <a:ext cx="10122791" cy="762000"/>
          </a:xfrm>
        </p:spPr>
        <p:txBody>
          <a:bodyPr/>
          <a:lstStyle/>
          <a:p>
            <a:r>
              <a:rPr lang="en-US" dirty="0"/>
              <a:t>What Is an Embedded System?</a:t>
            </a:r>
          </a:p>
        </p:txBody>
      </p:sp>
      <p:sp>
        <p:nvSpPr>
          <p:cNvPr id="6" name="Content Placeholder 2">
            <a:extLst>
              <a:ext uri="{FF2B5EF4-FFF2-40B4-BE49-F238E27FC236}">
                <a16:creationId xmlns:a16="http://schemas.microsoft.com/office/drawing/2014/main" id="{8E3155D8-9E37-F1F9-682D-235104315E95}"/>
              </a:ext>
            </a:extLst>
          </p:cNvPr>
          <p:cNvSpPr>
            <a:spLocks noGrp="1"/>
          </p:cNvSpPr>
          <p:nvPr>
            <p:ph idx="1"/>
          </p:nvPr>
        </p:nvSpPr>
        <p:spPr>
          <a:xfrm>
            <a:off x="529167" y="1362075"/>
            <a:ext cx="5566833" cy="4972050"/>
          </a:xfrm>
        </p:spPr>
        <p:txBody>
          <a:bodyPr/>
          <a:lstStyle/>
          <a:p>
            <a:pPr eaLnBrk="1" hangingPunct="1"/>
            <a:r>
              <a:rPr lang="en-US" altLang="en-US" sz="2400" dirty="0">
                <a:latin typeface="Times New Roman" panose="02020603050405020304" pitchFamily="18" charset="0"/>
              </a:rPr>
              <a:t>“</a:t>
            </a:r>
            <a:r>
              <a:rPr lang="en-US" altLang="en-US" sz="2400" dirty="0"/>
              <a:t>It is any device that includes                      a programmable computer                   but is not itself intended to be                    a general purpose computer.</a:t>
            </a:r>
            <a:r>
              <a:rPr lang="en-US" altLang="en-US" sz="2400" dirty="0">
                <a:latin typeface="Times New Roman" panose="02020603050405020304" pitchFamily="18" charset="0"/>
              </a:rPr>
              <a:t>”</a:t>
            </a:r>
            <a:r>
              <a:rPr lang="en-US" altLang="en-US" sz="2400" dirty="0"/>
              <a:t> </a:t>
            </a:r>
          </a:p>
          <a:p>
            <a:pPr eaLnBrk="1" hangingPunct="1">
              <a:buFontTx/>
              <a:buNone/>
            </a:pPr>
            <a:endParaRPr lang="en-US" altLang="en-US" sz="2400" dirty="0"/>
          </a:p>
          <a:p>
            <a:pPr eaLnBrk="1" hangingPunct="1">
              <a:buFontTx/>
              <a:buNone/>
            </a:pPr>
            <a:r>
              <a:rPr lang="en-US" altLang="en-US" sz="2400" dirty="0"/>
              <a:t>	</a:t>
            </a:r>
            <a:r>
              <a:rPr lang="en-US" altLang="en-US" sz="2400" dirty="0">
                <a:latin typeface="Times New Roman" panose="02020603050405020304" pitchFamily="18" charset="0"/>
              </a:rPr>
              <a:t>–</a:t>
            </a:r>
            <a:r>
              <a:rPr lang="en-US" altLang="en-US" sz="2400" dirty="0"/>
              <a:t> Wayne Wolf</a:t>
            </a:r>
          </a:p>
        </p:txBody>
      </p:sp>
      <p:pic>
        <p:nvPicPr>
          <p:cNvPr id="24578" name="Picture 2" descr="Computers as Components: Principles of Embedded Computing Systems ...">
            <a:extLst>
              <a:ext uri="{FF2B5EF4-FFF2-40B4-BE49-F238E27FC236}">
                <a16:creationId xmlns:a16="http://schemas.microsoft.com/office/drawing/2014/main" id="{34C7798F-545E-3CE8-EAB7-9619349762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333" r="29000"/>
          <a:stretch/>
        </p:blipFill>
        <p:spPr bwMode="auto">
          <a:xfrm>
            <a:off x="6933091" y="231774"/>
            <a:ext cx="5258910" cy="662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878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367275-AC75-5BEC-27EA-CD9D10CC9306}"/>
              </a:ext>
            </a:extLst>
          </p:cNvPr>
          <p:cNvSpPr/>
          <p:nvPr/>
        </p:nvSpPr>
        <p:spPr bwMode="auto">
          <a:xfrm>
            <a:off x="0" y="0"/>
            <a:ext cx="12192000" cy="6858000"/>
          </a:xfrm>
          <a:prstGeom prst="rect">
            <a:avLst/>
          </a:prstGeom>
          <a:solidFill>
            <a:schemeClr val="tx1"/>
          </a:solidFill>
          <a:ln w="25400">
            <a:solidFill>
              <a:schemeClr val="tx1"/>
            </a:solidFill>
            <a:round/>
            <a:headEnd/>
            <a:tailEnd/>
          </a:ln>
          <a:effectLst/>
        </p:spPr>
        <p:txBody>
          <a:bodyPr wrap="none" rtlCol="0" anchor="ctr">
            <a:spAutoFit/>
          </a:bodyPr>
          <a:lstStyle/>
          <a:p>
            <a:pPr algn="ctr"/>
            <a:endParaRPr lang="en-US"/>
          </a:p>
        </p:txBody>
      </p:sp>
      <p:pic>
        <p:nvPicPr>
          <p:cNvPr id="5" name="Picture 4" descr="A computer on a table&#10;&#10;Description automatically generated with low confidence">
            <a:extLst>
              <a:ext uri="{FF2B5EF4-FFF2-40B4-BE49-F238E27FC236}">
                <a16:creationId xmlns:a16="http://schemas.microsoft.com/office/drawing/2014/main" id="{F0AA9402-F657-04EC-9CB1-6A6B7A182C0D}"/>
              </a:ext>
            </a:extLst>
          </p:cNvPr>
          <p:cNvPicPr>
            <a:picLocks noChangeAspect="1"/>
          </p:cNvPicPr>
          <p:nvPr/>
        </p:nvPicPr>
        <p:blipFill rotWithShape="1">
          <a:blip r:embed="rId2"/>
          <a:srcRect t="8494"/>
          <a:stretch/>
        </p:blipFill>
        <p:spPr>
          <a:xfrm>
            <a:off x="495300" y="0"/>
            <a:ext cx="11237504" cy="6858000"/>
          </a:xfrm>
          <a:prstGeom prst="rect">
            <a:avLst/>
          </a:prstGeom>
        </p:spPr>
      </p:pic>
      <p:sp>
        <p:nvSpPr>
          <p:cNvPr id="7" name="Content Placeholder 2">
            <a:extLst>
              <a:ext uri="{FF2B5EF4-FFF2-40B4-BE49-F238E27FC236}">
                <a16:creationId xmlns:a16="http://schemas.microsoft.com/office/drawing/2014/main" id="{846FDB37-A8E3-3A81-B8CE-F4E4CAE7D76D}"/>
              </a:ext>
            </a:extLst>
          </p:cNvPr>
          <p:cNvSpPr>
            <a:spLocks noGrp="1"/>
          </p:cNvSpPr>
          <p:nvPr>
            <p:ph idx="1"/>
          </p:nvPr>
        </p:nvSpPr>
        <p:spPr>
          <a:xfrm>
            <a:off x="3201110" y="3523383"/>
            <a:ext cx="5566833" cy="1606756"/>
          </a:xfrm>
        </p:spPr>
        <p:txBody>
          <a:bodyPr/>
          <a:lstStyle/>
          <a:p>
            <a:pPr marL="0" indent="0" eaLnBrk="1" hangingPunct="1">
              <a:buNone/>
            </a:pPr>
            <a:r>
              <a:rPr lang="en-US" altLang="en-US" sz="2000" dirty="0">
                <a:latin typeface="Times New Roman" panose="02020603050405020304" pitchFamily="18" charset="0"/>
              </a:rPr>
              <a:t>“</a:t>
            </a:r>
            <a:r>
              <a:rPr lang="en-US" altLang="en-US" sz="2000" dirty="0"/>
              <a:t>It is any device that includes a programmable computer but is not itself intended to be a general purpose computer.</a:t>
            </a:r>
            <a:r>
              <a:rPr lang="en-US" altLang="en-US" sz="2000" dirty="0">
                <a:latin typeface="Times New Roman" panose="02020603050405020304" pitchFamily="18" charset="0"/>
              </a:rPr>
              <a:t>”</a:t>
            </a:r>
            <a:r>
              <a:rPr lang="en-US" altLang="en-US" sz="2000" dirty="0"/>
              <a:t> </a:t>
            </a:r>
          </a:p>
        </p:txBody>
      </p:sp>
    </p:spTree>
    <p:extLst>
      <p:ext uri="{BB962C8B-B14F-4D97-AF65-F5344CB8AC3E}">
        <p14:creationId xmlns:p14="http://schemas.microsoft.com/office/powerpoint/2010/main" val="411518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464A45-70C4-F51F-5084-0E9124F0CF96}"/>
              </a:ext>
            </a:extLst>
          </p:cNvPr>
          <p:cNvSpPr/>
          <p:nvPr/>
        </p:nvSpPr>
        <p:spPr bwMode="auto">
          <a:xfrm>
            <a:off x="0" y="0"/>
            <a:ext cx="12192000" cy="6858000"/>
          </a:xfrm>
          <a:prstGeom prst="rect">
            <a:avLst/>
          </a:prstGeom>
          <a:solidFill>
            <a:schemeClr val="tx1"/>
          </a:solidFill>
          <a:ln w="25400">
            <a:solidFill>
              <a:schemeClr val="tx1"/>
            </a:solidFill>
            <a:round/>
            <a:headEnd/>
            <a:tailEnd/>
          </a:ln>
          <a:effectLst/>
        </p:spPr>
        <p:txBody>
          <a:bodyPr wrap="none" rtlCol="0" anchor="ctr">
            <a:spAutoFit/>
          </a:bodyPr>
          <a:lstStyle/>
          <a:p>
            <a:pPr algn="ctr"/>
            <a:endParaRPr lang="en-US"/>
          </a:p>
        </p:txBody>
      </p:sp>
      <p:pic>
        <p:nvPicPr>
          <p:cNvPr id="5" name="Picture 4" descr="A person putting cookies in an oven&#10;&#10;Description automatically generated with low confidence">
            <a:extLst>
              <a:ext uri="{FF2B5EF4-FFF2-40B4-BE49-F238E27FC236}">
                <a16:creationId xmlns:a16="http://schemas.microsoft.com/office/drawing/2014/main" id="{108B2AA0-46EF-D350-7D97-EEFE2BE1B934}"/>
              </a:ext>
            </a:extLst>
          </p:cNvPr>
          <p:cNvPicPr>
            <a:picLocks noChangeAspect="1"/>
          </p:cNvPicPr>
          <p:nvPr/>
        </p:nvPicPr>
        <p:blipFill>
          <a:blip r:embed="rId2"/>
          <a:stretch>
            <a:fillRect/>
          </a:stretch>
        </p:blipFill>
        <p:spPr>
          <a:xfrm>
            <a:off x="952500" y="0"/>
            <a:ext cx="10287000" cy="6858000"/>
          </a:xfrm>
          <a:prstGeom prst="rect">
            <a:avLst/>
          </a:prstGeom>
        </p:spPr>
      </p:pic>
      <p:sp>
        <p:nvSpPr>
          <p:cNvPr id="7" name="Content Placeholder 2">
            <a:extLst>
              <a:ext uri="{FF2B5EF4-FFF2-40B4-BE49-F238E27FC236}">
                <a16:creationId xmlns:a16="http://schemas.microsoft.com/office/drawing/2014/main" id="{3CA229BA-66CF-39CA-EB22-8281370C6E56}"/>
              </a:ext>
            </a:extLst>
          </p:cNvPr>
          <p:cNvSpPr>
            <a:spLocks noGrp="1"/>
          </p:cNvSpPr>
          <p:nvPr>
            <p:ph idx="1"/>
          </p:nvPr>
        </p:nvSpPr>
        <p:spPr>
          <a:xfrm>
            <a:off x="944800" y="8290"/>
            <a:ext cx="6287273" cy="1606756"/>
          </a:xfrm>
        </p:spPr>
        <p:txBody>
          <a:bodyPr/>
          <a:lstStyle/>
          <a:p>
            <a:pPr marL="0" indent="0" eaLnBrk="1" hangingPunct="1">
              <a:buNone/>
            </a:pPr>
            <a:r>
              <a:rPr lang="en-US" altLang="en-US" sz="2000" dirty="0">
                <a:latin typeface="Times New Roman" panose="02020603050405020304" pitchFamily="18" charset="0"/>
              </a:rPr>
              <a:t>“</a:t>
            </a:r>
            <a:r>
              <a:rPr lang="en-US" altLang="en-US" sz="2000" dirty="0"/>
              <a:t>It is any device that includes a programmable computer but is not itself intended to be                                                  a general purpose computer.</a:t>
            </a:r>
            <a:r>
              <a:rPr lang="en-US" altLang="en-US" sz="2000" dirty="0">
                <a:latin typeface="Times New Roman" panose="02020603050405020304" pitchFamily="18" charset="0"/>
              </a:rPr>
              <a:t>”</a:t>
            </a:r>
            <a:r>
              <a:rPr lang="en-US" altLang="en-US" sz="2000" dirty="0"/>
              <a:t>  </a:t>
            </a:r>
          </a:p>
        </p:txBody>
      </p:sp>
    </p:spTree>
    <p:extLst>
      <p:ext uri="{BB962C8B-B14F-4D97-AF65-F5344CB8AC3E}">
        <p14:creationId xmlns:p14="http://schemas.microsoft.com/office/powerpoint/2010/main" val="1783209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objectives</a:t>
            </a:r>
          </a:p>
        </p:txBody>
      </p:sp>
      <p:sp>
        <p:nvSpPr>
          <p:cNvPr id="3" name="Content Placeholder 2"/>
          <p:cNvSpPr>
            <a:spLocks noGrp="1"/>
          </p:cNvSpPr>
          <p:nvPr>
            <p:ph idx="1"/>
          </p:nvPr>
        </p:nvSpPr>
        <p:spPr/>
        <p:txBody>
          <a:bodyPr>
            <a:normAutofit fontScale="92500" lnSpcReduction="20000"/>
          </a:bodyPr>
          <a:lstStyle/>
          <a:p>
            <a:r>
              <a:rPr lang="en-US" dirty="0"/>
              <a:t>At the end of this class, student should be able to:</a:t>
            </a:r>
          </a:p>
          <a:p>
            <a:pPr marL="914400" lvl="1" indent="-457200">
              <a:lnSpc>
                <a:spcPct val="150000"/>
              </a:lnSpc>
              <a:buFont typeface="+mj-lt"/>
              <a:buAutoNum type="arabicPeriod"/>
            </a:pPr>
            <a:r>
              <a:rPr lang="en-US" dirty="0"/>
              <a:t>Interface a microcontroller to a variety of analog and digital input and output devices.</a:t>
            </a:r>
          </a:p>
          <a:p>
            <a:pPr marL="914400" lvl="1" indent="-457200">
              <a:lnSpc>
                <a:spcPct val="150000"/>
              </a:lnSpc>
              <a:buFont typeface="+mj-lt"/>
              <a:buAutoNum type="arabicPeriod"/>
            </a:pPr>
            <a:r>
              <a:rPr lang="en-US" dirty="0"/>
              <a:t>Write (C and assembly language) code for a microcontroller</a:t>
            </a:r>
          </a:p>
          <a:p>
            <a:pPr marL="914400" lvl="1" indent="-457200">
              <a:lnSpc>
                <a:spcPct val="150000"/>
              </a:lnSpc>
              <a:buFont typeface="+mj-lt"/>
              <a:buAutoNum type="arabicPeriod"/>
            </a:pPr>
            <a:r>
              <a:rPr lang="en-US" dirty="0"/>
              <a:t>Program a microcontroller to implement a closed loop automatic control.</a:t>
            </a:r>
          </a:p>
          <a:p>
            <a:pPr marL="914400" lvl="1" indent="-457200">
              <a:lnSpc>
                <a:spcPct val="150000"/>
              </a:lnSpc>
              <a:buFont typeface="+mj-lt"/>
              <a:buAutoNum type="arabicPeriod"/>
            </a:pPr>
            <a:r>
              <a:rPr lang="en-US" dirty="0"/>
              <a:t>Wireless communication in embedded systems </a:t>
            </a:r>
          </a:p>
          <a:p>
            <a:pPr marL="914400" lvl="1" indent="-457200">
              <a:lnSpc>
                <a:spcPct val="150000"/>
              </a:lnSpc>
              <a:buFont typeface="+mj-lt"/>
              <a:buAutoNum type="arabicPeriod"/>
            </a:pPr>
            <a:r>
              <a:rPr lang="en-US" dirty="0"/>
              <a:t>Analyze a real-world problem and develop an ES –based project for addressing the problem. </a:t>
            </a:r>
          </a:p>
          <a:p>
            <a:pPr marL="0" indent="0">
              <a:buNone/>
            </a:pP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06066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4AC322-2A8F-6139-9986-661BA2876F64}"/>
              </a:ext>
            </a:extLst>
          </p:cNvPr>
          <p:cNvSpPr/>
          <p:nvPr/>
        </p:nvSpPr>
        <p:spPr bwMode="auto">
          <a:xfrm>
            <a:off x="0" y="0"/>
            <a:ext cx="12192000" cy="6858000"/>
          </a:xfrm>
          <a:prstGeom prst="rect">
            <a:avLst/>
          </a:prstGeom>
          <a:solidFill>
            <a:schemeClr val="tx1"/>
          </a:solidFill>
          <a:ln w="25400">
            <a:solidFill>
              <a:schemeClr val="tx1"/>
            </a:solidFill>
            <a:round/>
            <a:headEnd/>
            <a:tailEnd/>
          </a:ln>
          <a:effectLst/>
        </p:spPr>
        <p:txBody>
          <a:bodyPr wrap="none" rtlCol="0" anchor="ctr">
            <a:spAutoFit/>
          </a:bodyPr>
          <a:lstStyle/>
          <a:p>
            <a:pPr algn="ctr"/>
            <a:endParaRPr lang="en-US"/>
          </a:p>
        </p:txBody>
      </p:sp>
      <p:pic>
        <p:nvPicPr>
          <p:cNvPr id="5" name="Picture 4" descr="A picture containing person, indoor, person, window&#10;&#10;Description automatically generated">
            <a:extLst>
              <a:ext uri="{FF2B5EF4-FFF2-40B4-BE49-F238E27FC236}">
                <a16:creationId xmlns:a16="http://schemas.microsoft.com/office/drawing/2014/main" id="{57980078-1B5C-0CB7-9997-9AA8AEE23183}"/>
              </a:ext>
            </a:extLst>
          </p:cNvPr>
          <p:cNvPicPr>
            <a:picLocks noChangeAspect="1"/>
          </p:cNvPicPr>
          <p:nvPr/>
        </p:nvPicPr>
        <p:blipFill>
          <a:blip r:embed="rId2"/>
          <a:stretch>
            <a:fillRect/>
          </a:stretch>
        </p:blipFill>
        <p:spPr>
          <a:xfrm>
            <a:off x="954496" y="0"/>
            <a:ext cx="10283008" cy="6858000"/>
          </a:xfrm>
          <a:prstGeom prst="rect">
            <a:avLst/>
          </a:prstGeom>
        </p:spPr>
      </p:pic>
      <p:sp>
        <p:nvSpPr>
          <p:cNvPr id="7" name="Content Placeholder 2">
            <a:extLst>
              <a:ext uri="{FF2B5EF4-FFF2-40B4-BE49-F238E27FC236}">
                <a16:creationId xmlns:a16="http://schemas.microsoft.com/office/drawing/2014/main" id="{9CF9AE93-21D1-B5E0-471C-922BE7D49C9A}"/>
              </a:ext>
            </a:extLst>
          </p:cNvPr>
          <p:cNvSpPr>
            <a:spLocks noGrp="1"/>
          </p:cNvSpPr>
          <p:nvPr>
            <p:ph idx="1"/>
          </p:nvPr>
        </p:nvSpPr>
        <p:spPr>
          <a:xfrm>
            <a:off x="3177361" y="412051"/>
            <a:ext cx="2463420" cy="1606756"/>
          </a:xfrm>
        </p:spPr>
        <p:txBody>
          <a:bodyPr>
            <a:normAutofit fontScale="92500" lnSpcReduction="20000"/>
          </a:bodyPr>
          <a:lstStyle/>
          <a:p>
            <a:pPr marL="0" indent="0" eaLnBrk="1" hangingPunct="1">
              <a:buNone/>
            </a:pPr>
            <a:r>
              <a:rPr lang="en-US" altLang="en-US" sz="2000" dirty="0">
                <a:latin typeface="Times New Roman" panose="02020603050405020304" pitchFamily="18" charset="0"/>
              </a:rPr>
              <a:t>“</a:t>
            </a:r>
            <a:r>
              <a:rPr lang="en-US" altLang="en-US" sz="2000" dirty="0"/>
              <a:t>It is any device that includes a programmable computer but is not itself intended to be a general purpose computer.</a:t>
            </a:r>
            <a:r>
              <a:rPr lang="en-US" altLang="en-US" sz="2000" dirty="0">
                <a:latin typeface="Times New Roman" panose="02020603050405020304" pitchFamily="18" charset="0"/>
              </a:rPr>
              <a:t>”</a:t>
            </a:r>
            <a:r>
              <a:rPr lang="en-US" altLang="en-US" sz="2000" dirty="0"/>
              <a:t> </a:t>
            </a:r>
          </a:p>
        </p:txBody>
      </p:sp>
    </p:spTree>
    <p:extLst>
      <p:ext uri="{BB962C8B-B14F-4D97-AF65-F5344CB8AC3E}">
        <p14:creationId xmlns:p14="http://schemas.microsoft.com/office/powerpoint/2010/main" val="3460603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F74807-8F59-4F40-1BBC-DD92CAC6B8E7}"/>
              </a:ext>
            </a:extLst>
          </p:cNvPr>
          <p:cNvSpPr/>
          <p:nvPr/>
        </p:nvSpPr>
        <p:spPr bwMode="auto">
          <a:xfrm>
            <a:off x="0" y="0"/>
            <a:ext cx="12192000" cy="6858000"/>
          </a:xfrm>
          <a:prstGeom prst="rect">
            <a:avLst/>
          </a:prstGeom>
          <a:solidFill>
            <a:schemeClr val="tx1"/>
          </a:solidFill>
          <a:ln w="25400">
            <a:solidFill>
              <a:schemeClr val="tx1"/>
            </a:solidFill>
            <a:round/>
            <a:headEnd/>
            <a:tailEnd/>
          </a:ln>
          <a:effectLst/>
        </p:spPr>
        <p:txBody>
          <a:bodyPr wrap="none" rtlCol="0" anchor="ctr">
            <a:spAutoFit/>
          </a:bodyPr>
          <a:lstStyle/>
          <a:p>
            <a:pPr algn="ctr"/>
            <a:endParaRPr lang="en-US"/>
          </a:p>
        </p:txBody>
      </p:sp>
      <p:pic>
        <p:nvPicPr>
          <p:cNvPr id="27650" name="Picture 2">
            <a:extLst>
              <a:ext uri="{FF2B5EF4-FFF2-40B4-BE49-F238E27FC236}">
                <a16:creationId xmlns:a16="http://schemas.microsoft.com/office/drawing/2014/main" id="{89D5FA45-3507-C9D5-488C-80C595C67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64E42EF-51AC-1F82-E004-D4A3277D6D0D}"/>
              </a:ext>
            </a:extLst>
          </p:cNvPr>
          <p:cNvSpPr>
            <a:spLocks noGrp="1"/>
          </p:cNvSpPr>
          <p:nvPr>
            <p:ph idx="1"/>
          </p:nvPr>
        </p:nvSpPr>
        <p:spPr>
          <a:xfrm>
            <a:off x="1514815" y="8290"/>
            <a:ext cx="5566833" cy="1606756"/>
          </a:xfrm>
        </p:spPr>
        <p:txBody>
          <a:bodyPr/>
          <a:lstStyle/>
          <a:p>
            <a:pPr marL="0" indent="0" eaLnBrk="1" hangingPunct="1">
              <a:buNone/>
            </a:pPr>
            <a:r>
              <a:rPr lang="en-US" altLang="en-US" sz="2000" dirty="0">
                <a:latin typeface="Times New Roman" panose="02020603050405020304" pitchFamily="18" charset="0"/>
              </a:rPr>
              <a:t>“</a:t>
            </a:r>
            <a:r>
              <a:rPr lang="en-US" altLang="en-US" sz="2000" dirty="0"/>
              <a:t>It is any device that includes a                          programmable computer but is not itself            intended to be a general purpose computer.</a:t>
            </a:r>
            <a:r>
              <a:rPr lang="en-US" altLang="en-US" sz="2000" dirty="0">
                <a:latin typeface="Times New Roman" panose="02020603050405020304" pitchFamily="18" charset="0"/>
              </a:rPr>
              <a:t>”</a:t>
            </a:r>
            <a:r>
              <a:rPr lang="en-US" altLang="en-US" sz="2000" dirty="0"/>
              <a:t> </a:t>
            </a:r>
          </a:p>
        </p:txBody>
      </p:sp>
    </p:spTree>
    <p:extLst>
      <p:ext uri="{BB962C8B-B14F-4D97-AF65-F5344CB8AC3E}">
        <p14:creationId xmlns:p14="http://schemas.microsoft.com/office/powerpoint/2010/main" val="396120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0A0C63-611C-5242-9079-C0A139AF0CC1}"/>
              </a:ext>
            </a:extLst>
          </p:cNvPr>
          <p:cNvPicPr>
            <a:picLocks noChangeAspect="1"/>
          </p:cNvPicPr>
          <p:nvPr/>
        </p:nvPicPr>
        <p:blipFill>
          <a:blip r:embed="rId2"/>
          <a:stretch>
            <a:fillRect/>
          </a:stretch>
        </p:blipFill>
        <p:spPr>
          <a:xfrm>
            <a:off x="5796947" y="3439367"/>
            <a:ext cx="5722906" cy="3418633"/>
          </a:xfrm>
          <a:prstGeom prst="rect">
            <a:avLst/>
          </a:prstGeom>
        </p:spPr>
      </p:pic>
      <p:pic>
        <p:nvPicPr>
          <p:cNvPr id="10" name="Picture 9">
            <a:extLst>
              <a:ext uri="{FF2B5EF4-FFF2-40B4-BE49-F238E27FC236}">
                <a16:creationId xmlns:a16="http://schemas.microsoft.com/office/drawing/2014/main" id="{6CBE879C-52D7-7247-8E49-B3083562FDF1}"/>
              </a:ext>
            </a:extLst>
          </p:cNvPr>
          <p:cNvPicPr>
            <a:picLocks noChangeAspect="1"/>
          </p:cNvPicPr>
          <p:nvPr/>
        </p:nvPicPr>
        <p:blipFill>
          <a:blip r:embed="rId3"/>
          <a:stretch>
            <a:fillRect/>
          </a:stretch>
        </p:blipFill>
        <p:spPr>
          <a:xfrm>
            <a:off x="4491118" y="567412"/>
            <a:ext cx="4158767" cy="3110758"/>
          </a:xfrm>
          <a:prstGeom prst="rect">
            <a:avLst/>
          </a:prstGeom>
        </p:spPr>
      </p:pic>
      <p:sp>
        <p:nvSpPr>
          <p:cNvPr id="5122" name="Title 1"/>
          <p:cNvSpPr>
            <a:spLocks noGrp="1"/>
          </p:cNvSpPr>
          <p:nvPr>
            <p:ph type="title"/>
          </p:nvPr>
        </p:nvSpPr>
        <p:spPr/>
        <p:txBody>
          <a:bodyPr/>
          <a:lstStyle/>
          <a:p>
            <a:r>
              <a:rPr lang="en-GB" sz="3200" dirty="0"/>
              <a:t>Car Engine Control Unit (ECU)</a:t>
            </a:r>
          </a:p>
        </p:txBody>
      </p:sp>
      <p:sp>
        <p:nvSpPr>
          <p:cNvPr id="5123" name="Content Placeholder 2"/>
          <p:cNvSpPr>
            <a:spLocks noGrp="1"/>
          </p:cNvSpPr>
          <p:nvPr>
            <p:ph idx="1"/>
          </p:nvPr>
        </p:nvSpPr>
        <p:spPr/>
        <p:txBody>
          <a:bodyPr/>
          <a:lstStyle/>
          <a:p>
            <a:pPr>
              <a:spcBef>
                <a:spcPts val="600"/>
              </a:spcBef>
            </a:pPr>
            <a:r>
              <a:rPr lang="en-GB" sz="2000" dirty="0"/>
              <a:t>Functions</a:t>
            </a:r>
          </a:p>
          <a:p>
            <a:pPr lvl="1">
              <a:spcBef>
                <a:spcPts val="600"/>
              </a:spcBef>
            </a:pPr>
            <a:r>
              <a:rPr lang="en-GB" sz="1800" dirty="0"/>
              <a:t>Fuel injection</a:t>
            </a:r>
          </a:p>
          <a:p>
            <a:pPr lvl="1">
              <a:spcBef>
                <a:spcPts val="600"/>
              </a:spcBef>
            </a:pPr>
            <a:r>
              <a:rPr lang="en-GB" sz="1800" dirty="0"/>
              <a:t>Air intake setting</a:t>
            </a:r>
          </a:p>
          <a:p>
            <a:pPr lvl="1">
              <a:spcBef>
                <a:spcPts val="600"/>
              </a:spcBef>
            </a:pPr>
            <a:r>
              <a:rPr lang="en-GB" sz="1800" dirty="0"/>
              <a:t>Spark timing</a:t>
            </a:r>
          </a:p>
          <a:p>
            <a:pPr lvl="1">
              <a:spcBef>
                <a:spcPts val="600"/>
              </a:spcBef>
            </a:pPr>
            <a:r>
              <a:rPr lang="en-GB" sz="1800" dirty="0"/>
              <a:t>Exhaust gas circulation</a:t>
            </a:r>
          </a:p>
          <a:p>
            <a:pPr lvl="1">
              <a:spcBef>
                <a:spcPts val="600"/>
              </a:spcBef>
            </a:pPr>
            <a:r>
              <a:rPr lang="en-GB" sz="1800" dirty="0"/>
              <a:t>Electronic throttle control</a:t>
            </a:r>
          </a:p>
          <a:p>
            <a:pPr>
              <a:spcBef>
                <a:spcPts val="600"/>
              </a:spcBef>
            </a:pPr>
            <a:r>
              <a:rPr lang="en-GB" sz="2000" dirty="0"/>
              <a:t>Constraints</a:t>
            </a:r>
          </a:p>
          <a:p>
            <a:pPr lvl="1">
              <a:spcBef>
                <a:spcPts val="600"/>
              </a:spcBef>
            </a:pPr>
            <a:r>
              <a:rPr lang="en-GB" sz="1800" dirty="0"/>
              <a:t>Reliability in harsh environment</a:t>
            </a:r>
          </a:p>
          <a:p>
            <a:pPr lvl="1">
              <a:spcBef>
                <a:spcPts val="600"/>
              </a:spcBef>
            </a:pPr>
            <a:r>
              <a:rPr lang="en-GB" sz="1800" dirty="0"/>
              <a:t>Cost</a:t>
            </a:r>
          </a:p>
          <a:p>
            <a:pPr lvl="1">
              <a:spcBef>
                <a:spcPts val="600"/>
              </a:spcBef>
            </a:pPr>
            <a:r>
              <a:rPr lang="en-GB" sz="1800" dirty="0"/>
              <a:t>Weight</a:t>
            </a:r>
          </a:p>
          <a:p>
            <a:pPr>
              <a:spcBef>
                <a:spcPts val="600"/>
              </a:spcBef>
            </a:pPr>
            <a:r>
              <a:rPr lang="en-GB" sz="2000" dirty="0"/>
              <a:t>Many Inputs and Outputs</a:t>
            </a:r>
          </a:p>
          <a:p>
            <a:pPr lvl="1">
              <a:spcBef>
                <a:spcPts val="600"/>
              </a:spcBef>
            </a:pPr>
            <a:r>
              <a:rPr lang="en-GB" sz="1800" dirty="0"/>
              <a:t>Discrete sensors &amp; actuators</a:t>
            </a:r>
          </a:p>
          <a:p>
            <a:pPr lvl="1">
              <a:spcBef>
                <a:spcPts val="600"/>
              </a:spcBef>
            </a:pPr>
            <a:r>
              <a:rPr lang="en-GB" sz="1800" dirty="0"/>
              <a:t>Network interface to rest of car</a:t>
            </a:r>
          </a:p>
          <a:p>
            <a:pPr lvl="1">
              <a:spcBef>
                <a:spcPts val="600"/>
              </a:spcBef>
            </a:pPr>
            <a:endParaRPr lang="en-GB" sz="1600" dirty="0"/>
          </a:p>
        </p:txBody>
      </p:sp>
      <p:pic>
        <p:nvPicPr>
          <p:cNvPr id="9" name="Picture 8">
            <a:extLst>
              <a:ext uri="{FF2B5EF4-FFF2-40B4-BE49-F238E27FC236}">
                <a16:creationId xmlns:a16="http://schemas.microsoft.com/office/drawing/2014/main" id="{A31C3B8F-E73F-1740-B2CA-5318C1528AD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215395" y="993156"/>
            <a:ext cx="2766842" cy="1888733"/>
          </a:xfrm>
          <a:prstGeom prst="rect">
            <a:avLst/>
          </a:prstGeom>
        </p:spPr>
      </p:pic>
      <p:sp>
        <p:nvSpPr>
          <p:cNvPr id="3" name="Right Arrow 2">
            <a:extLst>
              <a:ext uri="{FF2B5EF4-FFF2-40B4-BE49-F238E27FC236}">
                <a16:creationId xmlns:a16="http://schemas.microsoft.com/office/drawing/2014/main" id="{193B66F9-5087-ED42-8C91-A428FB2838F7}"/>
              </a:ext>
            </a:extLst>
          </p:cNvPr>
          <p:cNvSpPr/>
          <p:nvPr/>
        </p:nvSpPr>
        <p:spPr bwMode="auto">
          <a:xfrm>
            <a:off x="8443642" y="1794190"/>
            <a:ext cx="807522" cy="370925"/>
          </a:xfrm>
          <a:prstGeom prst="rightArrow">
            <a:avLst/>
          </a:prstGeom>
          <a:solidFill>
            <a:schemeClr val="tx1"/>
          </a:solidFill>
          <a:ln w="25400">
            <a:solidFill>
              <a:schemeClr val="tx1"/>
            </a:solidFill>
            <a:round/>
            <a:headEnd/>
            <a:tailEnd/>
          </a:ln>
          <a:effectLst/>
        </p:spPr>
        <p:txBody>
          <a:bodyPr wrap="none" rtlCol="0" anchor="ctr">
            <a:spAutoFit/>
          </a:bodyPr>
          <a:lstStyle/>
          <a:p>
            <a:pPr algn="ctr"/>
            <a:endParaRPr lang="en-US"/>
          </a:p>
        </p:txBody>
      </p:sp>
    </p:spTree>
    <p:extLst>
      <p:ext uri="{BB962C8B-B14F-4D97-AF65-F5344CB8AC3E}">
        <p14:creationId xmlns:p14="http://schemas.microsoft.com/office/powerpoint/2010/main" val="186907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a:latin typeface="Trebuchet MS" charset="0"/>
                <a:ea typeface="ＭＳ Ｐゴシック" charset="0"/>
                <a:cs typeface="ＭＳ Ｐゴシック" charset="0"/>
              </a:rPr>
              <a:t>Embedded, Everywhere</a:t>
            </a:r>
          </a:p>
        </p:txBody>
      </p:sp>
      <p:pic>
        <p:nvPicPr>
          <p:cNvPr id="141926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2777" y="3819525"/>
            <a:ext cx="2476500" cy="234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9268"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62731" y="1449297"/>
            <a:ext cx="2571750" cy="1776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9269"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67001" y="2457450"/>
            <a:ext cx="1752600" cy="136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9270"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74987" y="4117975"/>
            <a:ext cx="1793875"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9272" name="Picture 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43801" y="2628901"/>
            <a:ext cx="1292225" cy="213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9273" name="Picture 9"/>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839200" y="2781300"/>
            <a:ext cx="1663700" cy="1525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9279" name="Picture 15"/>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711406" y="4381500"/>
            <a:ext cx="1919288"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1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628137" y="5526519"/>
            <a:ext cx="1533525" cy="1022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13"/>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609919" y="1719616"/>
            <a:ext cx="14859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9281" name="Picture 17"/>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9139237" y="723459"/>
            <a:ext cx="1604963" cy="1027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8" name="Straight Connector 27"/>
          <p:cNvCxnSpPr>
            <a:cxnSpLocks noChangeShapeType="1"/>
          </p:cNvCxnSpPr>
          <p:nvPr/>
        </p:nvCxnSpPr>
        <p:spPr bwMode="auto">
          <a:xfrm rot="5400000" flipH="1" flipV="1">
            <a:off x="3123407" y="3656807"/>
            <a:ext cx="5943600" cy="1587"/>
          </a:xfrm>
          <a:prstGeom prst="line">
            <a:avLst/>
          </a:prstGeom>
          <a:noFill/>
          <a:ln w="38100">
            <a:solidFill>
              <a:srgbClr val="000000"/>
            </a:solidFill>
            <a:round/>
            <a:headEnd/>
            <a:tailEnd/>
          </a:ln>
          <a:effectLst>
            <a:outerShdw blurRad="63500" dist="23000" dir="5400000" rotWithShape="0">
              <a:srgbClr val="000000">
                <a:alpha val="34999"/>
              </a:srgbClr>
            </a:outerShdw>
          </a:effectLst>
        </p:spPr>
      </p:cxnSp>
      <p:pic>
        <p:nvPicPr>
          <p:cNvPr id="30" name="Picture 11"/>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196815" y="4931661"/>
            <a:ext cx="1352550" cy="850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645E4F8-8F59-6949-ABD9-FBBF4128AB15}"/>
              </a:ext>
            </a:extLst>
          </p:cNvPr>
          <p:cNvPicPr>
            <a:picLocks noChangeAspect="1"/>
          </p:cNvPicPr>
          <p:nvPr/>
        </p:nvPicPr>
        <p:blipFill>
          <a:blip r:embed="rId13"/>
          <a:stretch>
            <a:fillRect/>
          </a:stretch>
        </p:blipFill>
        <p:spPr>
          <a:xfrm>
            <a:off x="4767941" y="1635125"/>
            <a:ext cx="2857500" cy="4368800"/>
          </a:xfrm>
          <a:prstGeom prst="rect">
            <a:avLst/>
          </a:prstGeom>
        </p:spPr>
      </p:pic>
    </p:spTree>
    <p:extLst>
      <p:ext uri="{BB962C8B-B14F-4D97-AF65-F5344CB8AC3E}">
        <p14:creationId xmlns:p14="http://schemas.microsoft.com/office/powerpoint/2010/main" val="834994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92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92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192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1927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1927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1927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419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a:latin typeface="Trebuchet MS" charset="0"/>
                <a:ea typeface="ＭＳ Ｐゴシック" charset="0"/>
                <a:cs typeface="ＭＳ Ｐゴシック" charset="0"/>
              </a:rPr>
              <a:t>Embedded, Everywhere – Internet of Things</a:t>
            </a:r>
          </a:p>
        </p:txBody>
      </p:sp>
      <p:pic>
        <p:nvPicPr>
          <p:cNvPr id="37" name="Picture 3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2242" y="1516325"/>
            <a:ext cx="1808900" cy="1206536"/>
          </a:xfrm>
          <a:prstGeom prst="rect">
            <a:avLst/>
          </a:prstGeom>
        </p:spPr>
      </p:pic>
      <p:sp>
        <p:nvSpPr>
          <p:cNvPr id="38" name="TextBox 37"/>
          <p:cNvSpPr txBox="1"/>
          <p:nvPr/>
        </p:nvSpPr>
        <p:spPr>
          <a:xfrm>
            <a:off x="1917351" y="6040592"/>
            <a:ext cx="3719974" cy="646331"/>
          </a:xfrm>
          <a:prstGeom prst="rect">
            <a:avLst/>
          </a:prstGeom>
          <a:noFill/>
        </p:spPr>
        <p:txBody>
          <a:bodyPr wrap="square" rtlCol="0">
            <a:spAutoFit/>
          </a:bodyPr>
          <a:lstStyle/>
          <a:p>
            <a:pPr algn="ctr" defTabSz="914400">
              <a:defRPr/>
            </a:pPr>
            <a:r>
              <a:rPr lang="en-US" kern="0" dirty="0">
                <a:solidFill>
                  <a:sysClr val="windowText" lastClr="000000"/>
                </a:solidFill>
              </a:rPr>
              <a:t>People Connecting </a:t>
            </a:r>
          </a:p>
          <a:p>
            <a:pPr algn="ctr" defTabSz="914400">
              <a:defRPr/>
            </a:pPr>
            <a:r>
              <a:rPr lang="en-US" i="1" kern="0" dirty="0">
                <a:solidFill>
                  <a:sysClr val="windowText" lastClr="000000"/>
                </a:solidFill>
              </a:rPr>
              <a:t>Through</a:t>
            </a:r>
            <a:r>
              <a:rPr lang="en-US" kern="0" dirty="0">
                <a:solidFill>
                  <a:sysClr val="windowText" lastClr="000000"/>
                </a:solidFill>
              </a:rPr>
              <a:t> Machines</a:t>
            </a:r>
          </a:p>
        </p:txBody>
      </p:sp>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1811" y="4696950"/>
            <a:ext cx="1187710" cy="870383"/>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0103" y="4592795"/>
            <a:ext cx="1102335" cy="947462"/>
          </a:xfrm>
          <a:prstGeom prst="rect">
            <a:avLst/>
          </a:prstGeom>
        </p:spPr>
      </p:pic>
      <p:sp>
        <p:nvSpPr>
          <p:cNvPr id="41" name="Cloud 40"/>
          <p:cNvSpPr/>
          <p:nvPr/>
        </p:nvSpPr>
        <p:spPr bwMode="auto">
          <a:xfrm>
            <a:off x="2772437" y="3189054"/>
            <a:ext cx="1778080" cy="1024715"/>
          </a:xfrm>
          <a:prstGeom prst="cloud">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en-US" sz="2400" kern="0">
              <a:solidFill>
                <a:sysClr val="windowText" lastClr="000000"/>
              </a:solidFill>
              <a:latin typeface="Times" pitchFamily="18" charset="0"/>
            </a:endParaRPr>
          </a:p>
        </p:txBody>
      </p:sp>
      <p:cxnSp>
        <p:nvCxnSpPr>
          <p:cNvPr id="42" name="Straight Arrow Connector 41"/>
          <p:cNvCxnSpPr/>
          <p:nvPr/>
        </p:nvCxnSpPr>
        <p:spPr bwMode="auto">
          <a:xfrm>
            <a:off x="2998449" y="2770323"/>
            <a:ext cx="226011" cy="373465"/>
          </a:xfrm>
          <a:prstGeom prst="straightConnector1">
            <a:avLst/>
          </a:prstGeom>
          <a:solidFill>
            <a:srgbClr val="4F81BD"/>
          </a:solidFill>
          <a:ln w="38100" cap="flat" cmpd="sng" algn="ctr">
            <a:solidFill>
              <a:sysClr val="windowText" lastClr="000000"/>
            </a:solidFill>
            <a:prstDash val="solid"/>
            <a:round/>
            <a:headEnd type="triangle"/>
            <a:tailEnd type="triangle"/>
          </a:ln>
          <a:effectLst/>
        </p:spPr>
      </p:cxnSp>
      <p:cxnSp>
        <p:nvCxnSpPr>
          <p:cNvPr id="43" name="Straight Arrow Connector 42"/>
          <p:cNvCxnSpPr/>
          <p:nvPr/>
        </p:nvCxnSpPr>
        <p:spPr bwMode="auto">
          <a:xfrm>
            <a:off x="4248762" y="4218861"/>
            <a:ext cx="226011" cy="373465"/>
          </a:xfrm>
          <a:prstGeom prst="straightConnector1">
            <a:avLst/>
          </a:prstGeom>
          <a:solidFill>
            <a:srgbClr val="4F81BD"/>
          </a:solidFill>
          <a:ln w="38100" cap="flat" cmpd="sng" algn="ctr">
            <a:solidFill>
              <a:sysClr val="windowText" lastClr="000000"/>
            </a:solidFill>
            <a:prstDash val="solid"/>
            <a:round/>
            <a:headEnd type="triangle"/>
            <a:tailEnd type="triangle"/>
          </a:ln>
          <a:effectLst/>
        </p:spPr>
      </p:cxnSp>
      <p:cxnSp>
        <p:nvCxnSpPr>
          <p:cNvPr id="44" name="Straight Arrow Connector 43"/>
          <p:cNvCxnSpPr/>
          <p:nvPr/>
        </p:nvCxnSpPr>
        <p:spPr bwMode="auto">
          <a:xfrm flipH="1">
            <a:off x="2696693" y="4180443"/>
            <a:ext cx="390545" cy="516507"/>
          </a:xfrm>
          <a:prstGeom prst="straightConnector1">
            <a:avLst/>
          </a:prstGeom>
          <a:solidFill>
            <a:srgbClr val="4F81BD"/>
          </a:solidFill>
          <a:ln w="38100" cap="flat" cmpd="sng" algn="ctr">
            <a:solidFill>
              <a:sysClr val="windowText" lastClr="000000"/>
            </a:solidFill>
            <a:prstDash val="solid"/>
            <a:round/>
            <a:headEnd type="triangle"/>
            <a:tailEnd type="triangle"/>
          </a:ln>
          <a:effectLst/>
        </p:spPr>
      </p:cxnSp>
      <p:grpSp>
        <p:nvGrpSpPr>
          <p:cNvPr id="45" name="Group 44"/>
          <p:cNvGrpSpPr/>
          <p:nvPr/>
        </p:nvGrpSpPr>
        <p:grpSpPr>
          <a:xfrm>
            <a:off x="6140665" y="1357594"/>
            <a:ext cx="4362034" cy="5339513"/>
            <a:chOff x="4616665" y="1337886"/>
            <a:chExt cx="4362034" cy="5339513"/>
          </a:xfrm>
        </p:grpSpPr>
        <p:grpSp>
          <p:nvGrpSpPr>
            <p:cNvPr id="46" name="Group 45"/>
            <p:cNvGrpSpPr/>
            <p:nvPr/>
          </p:nvGrpSpPr>
          <p:grpSpPr>
            <a:xfrm>
              <a:off x="4616665" y="1337886"/>
              <a:ext cx="4362034" cy="5339513"/>
              <a:chOff x="4616665" y="1337886"/>
              <a:chExt cx="4362034" cy="5339513"/>
            </a:xfrm>
          </p:grpSpPr>
          <p:grpSp>
            <p:nvGrpSpPr>
              <p:cNvPr id="56" name="Group 55"/>
              <p:cNvGrpSpPr/>
              <p:nvPr/>
            </p:nvGrpSpPr>
            <p:grpSpPr>
              <a:xfrm>
                <a:off x="4616665" y="1337886"/>
                <a:ext cx="4362034" cy="4648200"/>
                <a:chOff x="4616665" y="1676400"/>
                <a:chExt cx="4362034" cy="4648200"/>
              </a:xfrm>
            </p:grpSpPr>
            <p:pic>
              <p:nvPicPr>
                <p:cNvPr id="58" name="Picture 5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72400" y="1676400"/>
                  <a:ext cx="1066800" cy="1183950"/>
                </a:xfrm>
                <a:prstGeom prst="rect">
                  <a:avLst/>
                </a:prstGeom>
              </p:spPr>
            </p:pic>
            <p:pic>
              <p:nvPicPr>
                <p:cNvPr id="59" name="Picture 5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59186" y="5410200"/>
                  <a:ext cx="1627414" cy="914400"/>
                </a:xfrm>
                <a:prstGeom prst="rect">
                  <a:avLst/>
                </a:prstGeom>
              </p:spPr>
            </p:pic>
            <p:pic>
              <p:nvPicPr>
                <p:cNvPr id="60" name="Picture 5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848600" y="4724400"/>
                  <a:ext cx="1062865" cy="1143000"/>
                </a:xfrm>
                <a:prstGeom prst="rect">
                  <a:avLst/>
                </a:prstGeom>
              </p:spPr>
            </p:pic>
            <p:pic>
              <p:nvPicPr>
                <p:cNvPr id="61" name="Picture 6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16665" y="2069169"/>
                  <a:ext cx="2137064" cy="738462"/>
                </a:xfrm>
                <a:prstGeom prst="rect">
                  <a:avLst/>
                </a:prstGeom>
              </p:spPr>
            </p:pic>
            <p:pic>
              <p:nvPicPr>
                <p:cNvPr id="62" name="Picture 61"/>
                <p:cNvPicPr>
                  <a:picLocks noChangeAspect="1"/>
                </p:cNvPicPr>
                <p:nvPr/>
              </p:nvPicPr>
              <p:blipFill>
                <a:blip r:embed="rId9"/>
                <a:stretch>
                  <a:fillRect/>
                </a:stretch>
              </p:blipFill>
              <p:spPr>
                <a:xfrm>
                  <a:off x="7541202" y="3124200"/>
                  <a:ext cx="1437497" cy="1437497"/>
                </a:xfrm>
                <a:prstGeom prst="rect">
                  <a:avLst/>
                </a:prstGeom>
              </p:spPr>
            </p:pic>
            <p:pic>
              <p:nvPicPr>
                <p:cNvPr id="63" name="Picture 6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018298" y="4054769"/>
                  <a:ext cx="1429279" cy="1143000"/>
                </a:xfrm>
                <a:prstGeom prst="rect">
                  <a:avLst/>
                </a:prstGeom>
              </p:spPr>
            </p:pic>
          </p:grpSp>
          <p:sp>
            <p:nvSpPr>
              <p:cNvPr id="57" name="TextBox 56"/>
              <p:cNvSpPr txBox="1"/>
              <p:nvPr/>
            </p:nvSpPr>
            <p:spPr>
              <a:xfrm>
                <a:off x="4676601" y="6031068"/>
                <a:ext cx="4234864" cy="646331"/>
              </a:xfrm>
              <a:prstGeom prst="rect">
                <a:avLst/>
              </a:prstGeom>
              <a:noFill/>
            </p:spPr>
            <p:txBody>
              <a:bodyPr wrap="square" rtlCol="0">
                <a:spAutoFit/>
              </a:bodyPr>
              <a:lstStyle/>
              <a:p>
                <a:pPr algn="ctr" defTabSz="914400">
                  <a:defRPr/>
                </a:pPr>
                <a:r>
                  <a:rPr lang="en-US" kern="0" dirty="0">
                    <a:solidFill>
                      <a:sysClr val="windowText" lastClr="000000"/>
                    </a:solidFill>
                  </a:rPr>
                  <a:t>Machines Connecting to Machines </a:t>
                </a:r>
              </a:p>
              <a:p>
                <a:pPr algn="ctr" defTabSz="914400">
                  <a:defRPr/>
                </a:pPr>
                <a:r>
                  <a:rPr lang="en-US" kern="0" dirty="0">
                    <a:solidFill>
                      <a:sysClr val="windowText" lastClr="000000"/>
                    </a:solidFill>
                  </a:rPr>
                  <a:t>and the Physical Environment</a:t>
                </a:r>
              </a:p>
            </p:txBody>
          </p:sp>
        </p:grpSp>
        <p:sp>
          <p:nvSpPr>
            <p:cNvPr id="47" name="Cloud 46"/>
            <p:cNvSpPr/>
            <p:nvPr/>
          </p:nvSpPr>
          <p:spPr bwMode="auto">
            <a:xfrm>
              <a:off x="4676601" y="3375703"/>
              <a:ext cx="1189686" cy="685621"/>
            </a:xfrm>
            <a:prstGeom prst="cloud">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en-US" sz="2400" kern="0">
                <a:solidFill>
                  <a:sysClr val="windowText" lastClr="000000"/>
                </a:solidFill>
                <a:latin typeface="Times" pitchFamily="18" charset="0"/>
              </a:endParaRPr>
            </a:p>
          </p:txBody>
        </p:sp>
        <p:cxnSp>
          <p:nvCxnSpPr>
            <p:cNvPr id="48" name="Straight Arrow Connector 47"/>
            <p:cNvCxnSpPr/>
            <p:nvPr/>
          </p:nvCxnSpPr>
          <p:spPr bwMode="auto">
            <a:xfrm>
              <a:off x="5459186" y="4160735"/>
              <a:ext cx="226011" cy="746677"/>
            </a:xfrm>
            <a:prstGeom prst="straightConnector1">
              <a:avLst/>
            </a:prstGeom>
            <a:solidFill>
              <a:srgbClr val="4F81BD"/>
            </a:solidFill>
            <a:ln w="38100" cap="flat" cmpd="sng" algn="ctr">
              <a:solidFill>
                <a:sysClr val="windowText" lastClr="000000"/>
              </a:solidFill>
              <a:prstDash val="sysDash"/>
              <a:round/>
              <a:headEnd type="triangle"/>
              <a:tailEnd type="triangle"/>
            </a:ln>
            <a:effectLst/>
          </p:spPr>
        </p:cxnSp>
        <p:cxnSp>
          <p:nvCxnSpPr>
            <p:cNvPr id="49" name="Straight Arrow Connector 48"/>
            <p:cNvCxnSpPr>
              <a:endCxn id="60" idx="1"/>
            </p:cNvCxnSpPr>
            <p:nvPr/>
          </p:nvCxnSpPr>
          <p:spPr bwMode="auto">
            <a:xfrm flipV="1">
              <a:off x="7091841" y="4957386"/>
              <a:ext cx="756759" cy="282023"/>
            </a:xfrm>
            <a:prstGeom prst="straightConnector1">
              <a:avLst/>
            </a:prstGeom>
            <a:solidFill>
              <a:srgbClr val="4F81BD"/>
            </a:solidFill>
            <a:ln w="38100" cap="flat" cmpd="sng" algn="ctr">
              <a:solidFill>
                <a:sysClr val="windowText" lastClr="000000"/>
              </a:solidFill>
              <a:prstDash val="sysDash"/>
              <a:round/>
              <a:headEnd type="triangle"/>
              <a:tailEnd type="triangle"/>
            </a:ln>
            <a:effectLst/>
          </p:spPr>
        </p:cxnSp>
        <p:cxnSp>
          <p:nvCxnSpPr>
            <p:cNvPr id="50" name="Straight Arrow Connector 49"/>
            <p:cNvCxnSpPr/>
            <p:nvPr/>
          </p:nvCxnSpPr>
          <p:spPr bwMode="auto">
            <a:xfrm flipH="1">
              <a:off x="5334000" y="2624856"/>
              <a:ext cx="330453" cy="592942"/>
            </a:xfrm>
            <a:prstGeom prst="straightConnector1">
              <a:avLst/>
            </a:prstGeom>
            <a:solidFill>
              <a:srgbClr val="4F81BD"/>
            </a:solidFill>
            <a:ln w="38100" cap="flat" cmpd="sng" algn="ctr">
              <a:solidFill>
                <a:sysClr val="windowText" lastClr="000000"/>
              </a:solidFill>
              <a:prstDash val="sysDash"/>
              <a:round/>
              <a:headEnd type="triangle"/>
              <a:tailEnd type="triangle"/>
            </a:ln>
            <a:effectLst/>
          </p:spPr>
        </p:cxnSp>
        <p:cxnSp>
          <p:nvCxnSpPr>
            <p:cNvPr id="51" name="Straight Arrow Connector 50"/>
            <p:cNvCxnSpPr/>
            <p:nvPr/>
          </p:nvCxnSpPr>
          <p:spPr bwMode="auto">
            <a:xfrm flipH="1">
              <a:off x="6797108" y="2089560"/>
              <a:ext cx="810866" cy="0"/>
            </a:xfrm>
            <a:prstGeom prst="straightConnector1">
              <a:avLst/>
            </a:prstGeom>
            <a:solidFill>
              <a:srgbClr val="4F81BD"/>
            </a:solidFill>
            <a:ln w="38100" cap="flat" cmpd="sng" algn="ctr">
              <a:solidFill>
                <a:sysClr val="windowText" lastClr="000000"/>
              </a:solidFill>
              <a:prstDash val="sysDash"/>
              <a:round/>
              <a:headEnd type="triangle"/>
              <a:tailEnd type="triangle"/>
            </a:ln>
            <a:effectLst/>
          </p:spPr>
        </p:cxnSp>
        <p:cxnSp>
          <p:nvCxnSpPr>
            <p:cNvPr id="52" name="Straight Arrow Connector 51"/>
            <p:cNvCxnSpPr/>
            <p:nvPr/>
          </p:nvCxnSpPr>
          <p:spPr bwMode="auto">
            <a:xfrm flipH="1">
              <a:off x="7086600" y="2469117"/>
              <a:ext cx="639986" cy="1125347"/>
            </a:xfrm>
            <a:prstGeom prst="straightConnector1">
              <a:avLst/>
            </a:prstGeom>
            <a:solidFill>
              <a:srgbClr val="4F81BD"/>
            </a:solidFill>
            <a:ln w="38100" cap="flat" cmpd="sng" algn="ctr">
              <a:solidFill>
                <a:sysClr val="windowText" lastClr="000000"/>
              </a:solidFill>
              <a:prstDash val="sysDash"/>
              <a:round/>
              <a:headEnd type="triangle"/>
              <a:tailEnd type="triangle"/>
            </a:ln>
            <a:effectLst/>
          </p:spPr>
        </p:cxnSp>
        <p:cxnSp>
          <p:nvCxnSpPr>
            <p:cNvPr id="53" name="Straight Arrow Connector 52"/>
            <p:cNvCxnSpPr/>
            <p:nvPr/>
          </p:nvCxnSpPr>
          <p:spPr bwMode="auto">
            <a:xfrm flipV="1">
              <a:off x="8696009" y="2575647"/>
              <a:ext cx="0" cy="602243"/>
            </a:xfrm>
            <a:prstGeom prst="straightConnector1">
              <a:avLst/>
            </a:prstGeom>
            <a:solidFill>
              <a:srgbClr val="4F81BD"/>
            </a:solidFill>
            <a:ln w="38100" cap="flat" cmpd="sng" algn="ctr">
              <a:solidFill>
                <a:sysClr val="windowText" lastClr="000000"/>
              </a:solidFill>
              <a:prstDash val="sysDash"/>
              <a:round/>
              <a:headEnd type="triangle"/>
              <a:tailEnd type="triangle"/>
            </a:ln>
            <a:effectLst/>
          </p:spPr>
        </p:cxnSp>
        <p:cxnSp>
          <p:nvCxnSpPr>
            <p:cNvPr id="54" name="Straight Arrow Connector 53"/>
            <p:cNvCxnSpPr>
              <a:stCxn id="60" idx="0"/>
            </p:cNvCxnSpPr>
            <p:nvPr/>
          </p:nvCxnSpPr>
          <p:spPr bwMode="auto">
            <a:xfrm flipV="1">
              <a:off x="8380033" y="3905904"/>
              <a:ext cx="201050" cy="479982"/>
            </a:xfrm>
            <a:prstGeom prst="straightConnector1">
              <a:avLst/>
            </a:prstGeom>
            <a:solidFill>
              <a:srgbClr val="4F81BD"/>
            </a:solidFill>
            <a:ln w="38100" cap="flat" cmpd="sng" algn="ctr">
              <a:solidFill>
                <a:sysClr val="windowText" lastClr="000000"/>
              </a:solidFill>
              <a:prstDash val="sysDash"/>
              <a:round/>
              <a:headEnd type="triangle"/>
              <a:tailEnd type="triangle"/>
            </a:ln>
            <a:effectLst/>
          </p:spPr>
        </p:cxnSp>
        <p:cxnSp>
          <p:nvCxnSpPr>
            <p:cNvPr id="55" name="Straight Arrow Connector 54"/>
            <p:cNvCxnSpPr/>
            <p:nvPr/>
          </p:nvCxnSpPr>
          <p:spPr bwMode="auto">
            <a:xfrm>
              <a:off x="5866287" y="3798939"/>
              <a:ext cx="578963" cy="262385"/>
            </a:xfrm>
            <a:prstGeom prst="straightConnector1">
              <a:avLst/>
            </a:prstGeom>
            <a:solidFill>
              <a:srgbClr val="4F81BD"/>
            </a:solidFill>
            <a:ln w="38100" cap="flat" cmpd="sng" algn="ctr">
              <a:solidFill>
                <a:sysClr val="windowText" lastClr="000000"/>
              </a:solidFill>
              <a:prstDash val="sysDash"/>
              <a:round/>
              <a:headEnd type="triangle"/>
              <a:tailEnd type="triangle"/>
            </a:ln>
            <a:effectLst/>
          </p:spPr>
        </p:cxnSp>
      </p:grpSp>
    </p:spTree>
    <p:extLst>
      <p:ext uri="{BB962C8B-B14F-4D97-AF65-F5344CB8AC3E}">
        <p14:creationId xmlns:p14="http://schemas.microsoft.com/office/powerpoint/2010/main" val="414327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ECF70E12-1289-554D-B47A-ADBAB9729CD9}"/>
              </a:ext>
            </a:extLst>
          </p:cNvPr>
          <p:cNvSpPr/>
          <p:nvPr/>
        </p:nvSpPr>
        <p:spPr bwMode="auto">
          <a:xfrm>
            <a:off x="6318563" y="1484416"/>
            <a:ext cx="5156519" cy="5156519"/>
          </a:xfrm>
          <a:prstGeom prst="ellipse">
            <a:avLst/>
          </a:prstGeom>
          <a:noFill/>
          <a:ln w="25400">
            <a:solidFill>
              <a:schemeClr val="tx1"/>
            </a:solidFill>
            <a:round/>
            <a:headEnd/>
            <a:tailEnd/>
          </a:ln>
          <a:effectLst/>
        </p:spPr>
        <p:txBody>
          <a:bodyPr wrap="square" rtlCol="0" anchor="ctr">
            <a:spAutoFit/>
          </a:bodyPr>
          <a:lstStyle/>
          <a:p>
            <a:pPr algn="ctr"/>
            <a:endParaRPr lang="en-US" dirty="0"/>
          </a:p>
        </p:txBody>
      </p:sp>
      <p:sp>
        <p:nvSpPr>
          <p:cNvPr id="2" name="Title 1"/>
          <p:cNvSpPr>
            <a:spLocks noGrp="1"/>
          </p:cNvSpPr>
          <p:nvPr>
            <p:ph type="title"/>
          </p:nvPr>
        </p:nvSpPr>
        <p:spPr/>
        <p:txBody>
          <a:bodyPr/>
          <a:lstStyle/>
          <a:p>
            <a:r>
              <a:rPr lang="en-US" dirty="0"/>
              <a:t>Embedded in Your Daily Life</a:t>
            </a:r>
          </a:p>
        </p:txBody>
      </p:sp>
      <p:sp>
        <p:nvSpPr>
          <p:cNvPr id="3" name="Content Placeholder 2"/>
          <p:cNvSpPr>
            <a:spLocks noGrp="1"/>
          </p:cNvSpPr>
          <p:nvPr>
            <p:ph idx="1"/>
          </p:nvPr>
        </p:nvSpPr>
        <p:spPr/>
        <p:txBody>
          <a:bodyPr>
            <a:normAutofit fontScale="92500" lnSpcReduction="20000"/>
          </a:bodyPr>
          <a:lstStyle/>
          <a:p>
            <a:r>
              <a:rPr lang="en-US" dirty="0"/>
              <a:t>How many microcontrollers are around you?</a:t>
            </a:r>
          </a:p>
          <a:p>
            <a:pPr lvl="1"/>
            <a:r>
              <a:rPr lang="en-US" dirty="0"/>
              <a:t>Bathroom scale with digital read out</a:t>
            </a:r>
          </a:p>
          <a:p>
            <a:pPr lvl="1"/>
            <a:r>
              <a:rPr lang="en-US" dirty="0"/>
              <a:t>Iron that turns itself off automatically</a:t>
            </a:r>
          </a:p>
          <a:p>
            <a:pPr lvl="1"/>
            <a:r>
              <a:rPr lang="en-US" dirty="0"/>
              <a:t>Electronic toothbrush (with ~3000 lines of code)</a:t>
            </a:r>
          </a:p>
          <a:p>
            <a:pPr lvl="1"/>
            <a:r>
              <a:rPr lang="en-US" dirty="0"/>
              <a:t>Cooking range</a:t>
            </a:r>
          </a:p>
          <a:p>
            <a:pPr lvl="1"/>
            <a:r>
              <a:rPr lang="en-US" dirty="0"/>
              <a:t>Laundry machine and dryer</a:t>
            </a:r>
          </a:p>
          <a:p>
            <a:pPr lvl="1"/>
            <a:r>
              <a:rPr lang="en-US" dirty="0"/>
              <a:t>Toaster</a:t>
            </a:r>
          </a:p>
          <a:p>
            <a:pPr lvl="1"/>
            <a:r>
              <a:rPr lang="en-US" dirty="0"/>
              <a:t>Microwave</a:t>
            </a:r>
          </a:p>
          <a:p>
            <a:pPr lvl="1"/>
            <a:r>
              <a:rPr lang="en-US" dirty="0"/>
              <a:t>Home-security</a:t>
            </a:r>
          </a:p>
          <a:p>
            <a:pPr lvl="1"/>
            <a:r>
              <a:rPr lang="en-US" dirty="0"/>
              <a:t>TV, cable-box, AV system</a:t>
            </a:r>
          </a:p>
          <a:p>
            <a:pPr lvl="1"/>
            <a:r>
              <a:rPr lang="en-US" dirty="0"/>
              <a:t>Game console</a:t>
            </a:r>
          </a:p>
          <a:p>
            <a:pPr lvl="1"/>
            <a:r>
              <a:rPr lang="en-US" dirty="0"/>
              <a:t>Thermostat</a:t>
            </a:r>
          </a:p>
          <a:p>
            <a:pPr lvl="1"/>
            <a:r>
              <a:rPr lang="en-US" dirty="0"/>
              <a:t>Cars, Toys, Medical Devices…</a:t>
            </a:r>
          </a:p>
        </p:txBody>
      </p:sp>
      <p:pic>
        <p:nvPicPr>
          <p:cNvPr id="22" name="Picture 21">
            <a:extLst>
              <a:ext uri="{FF2B5EF4-FFF2-40B4-BE49-F238E27FC236}">
                <a16:creationId xmlns:a16="http://schemas.microsoft.com/office/drawing/2014/main" id="{EBDE56E2-F612-BE4F-A0F3-3F60706D74DF}"/>
              </a:ext>
            </a:extLst>
          </p:cNvPr>
          <p:cNvPicPr>
            <a:picLocks noChangeAspect="1"/>
          </p:cNvPicPr>
          <p:nvPr/>
        </p:nvPicPr>
        <p:blipFill>
          <a:blip r:embed="rId3"/>
          <a:stretch>
            <a:fillRect/>
          </a:stretch>
        </p:blipFill>
        <p:spPr>
          <a:xfrm>
            <a:off x="8265663" y="5465198"/>
            <a:ext cx="1422400" cy="1422400"/>
          </a:xfrm>
          <a:prstGeom prst="rect">
            <a:avLst/>
          </a:prstGeom>
        </p:spPr>
      </p:pic>
      <p:pic>
        <p:nvPicPr>
          <p:cNvPr id="23" name="Picture 22">
            <a:extLst>
              <a:ext uri="{FF2B5EF4-FFF2-40B4-BE49-F238E27FC236}">
                <a16:creationId xmlns:a16="http://schemas.microsoft.com/office/drawing/2014/main" id="{811661F8-FBAB-F247-B379-DD061830713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73179" y="3920074"/>
            <a:ext cx="1523992" cy="1178554"/>
          </a:xfrm>
          <a:prstGeom prst="rect">
            <a:avLst/>
          </a:prstGeom>
        </p:spPr>
      </p:pic>
      <p:pic>
        <p:nvPicPr>
          <p:cNvPr id="24" name="Picture 23">
            <a:extLst>
              <a:ext uri="{FF2B5EF4-FFF2-40B4-BE49-F238E27FC236}">
                <a16:creationId xmlns:a16="http://schemas.microsoft.com/office/drawing/2014/main" id="{DBC7DB97-30D0-7145-8AB2-F9BA4AEDF88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7151" y="1000092"/>
            <a:ext cx="1160856" cy="1180531"/>
          </a:xfrm>
          <a:prstGeom prst="rect">
            <a:avLst/>
          </a:prstGeom>
        </p:spPr>
      </p:pic>
      <p:pic>
        <p:nvPicPr>
          <p:cNvPr id="26" name="Picture 25">
            <a:extLst>
              <a:ext uri="{FF2B5EF4-FFF2-40B4-BE49-F238E27FC236}">
                <a16:creationId xmlns:a16="http://schemas.microsoft.com/office/drawing/2014/main" id="{C82C3464-D977-A143-8D6F-2905411C06F0}"/>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36999" y="2777637"/>
            <a:ext cx="722855" cy="543542"/>
          </a:xfrm>
          <a:prstGeom prst="rect">
            <a:avLst/>
          </a:prstGeom>
        </p:spPr>
      </p:pic>
      <p:pic>
        <p:nvPicPr>
          <p:cNvPr id="28" name="Picture 27">
            <a:extLst>
              <a:ext uri="{FF2B5EF4-FFF2-40B4-BE49-F238E27FC236}">
                <a16:creationId xmlns:a16="http://schemas.microsoft.com/office/drawing/2014/main" id="{F8E26F85-5BA9-904D-9711-0A430FF8049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34605" y="2621817"/>
            <a:ext cx="763348" cy="763348"/>
          </a:xfrm>
          <a:prstGeom prst="rect">
            <a:avLst/>
          </a:prstGeom>
        </p:spPr>
      </p:pic>
      <p:pic>
        <p:nvPicPr>
          <p:cNvPr id="30" name="Picture 29">
            <a:extLst>
              <a:ext uri="{FF2B5EF4-FFF2-40B4-BE49-F238E27FC236}">
                <a16:creationId xmlns:a16="http://schemas.microsoft.com/office/drawing/2014/main" id="{B6394B1D-0C0E-AF48-AF2C-38C0CFFFC3BE}"/>
              </a:ext>
            </a:extLst>
          </p:cNvPr>
          <p:cNvPicPr>
            <a:picLocks noChangeAspect="1"/>
          </p:cNvPicPr>
          <p:nvPr/>
        </p:nvPicPr>
        <p:blipFill>
          <a:blip r:embed="rId8"/>
          <a:stretch>
            <a:fillRect/>
          </a:stretch>
        </p:blipFill>
        <p:spPr>
          <a:xfrm>
            <a:off x="10258730" y="5516808"/>
            <a:ext cx="1064017" cy="931015"/>
          </a:xfrm>
          <a:prstGeom prst="rect">
            <a:avLst/>
          </a:prstGeom>
        </p:spPr>
      </p:pic>
      <p:pic>
        <p:nvPicPr>
          <p:cNvPr id="31" name="Picture 30">
            <a:extLst>
              <a:ext uri="{FF2B5EF4-FFF2-40B4-BE49-F238E27FC236}">
                <a16:creationId xmlns:a16="http://schemas.microsoft.com/office/drawing/2014/main" id="{9A76A7DB-B9AF-7F47-9F61-A26C127EA1A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011184" y="3960468"/>
            <a:ext cx="869533" cy="950798"/>
          </a:xfrm>
          <a:prstGeom prst="rect">
            <a:avLst/>
          </a:prstGeom>
        </p:spPr>
      </p:pic>
      <p:pic>
        <p:nvPicPr>
          <p:cNvPr id="32" name="Picture 31">
            <a:extLst>
              <a:ext uri="{FF2B5EF4-FFF2-40B4-BE49-F238E27FC236}">
                <a16:creationId xmlns:a16="http://schemas.microsoft.com/office/drawing/2014/main" id="{0712A832-682B-F74C-91F9-16C6BCC0D43B}"/>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825462" y="5378232"/>
            <a:ext cx="869534" cy="1115463"/>
          </a:xfrm>
          <a:prstGeom prst="rect">
            <a:avLst/>
          </a:prstGeom>
        </p:spPr>
      </p:pic>
      <p:sp>
        <p:nvSpPr>
          <p:cNvPr id="34" name="TextBox 33">
            <a:extLst>
              <a:ext uri="{FF2B5EF4-FFF2-40B4-BE49-F238E27FC236}">
                <a16:creationId xmlns:a16="http://schemas.microsoft.com/office/drawing/2014/main" id="{2C3514DD-E3F2-7C4E-A10B-17B8537AF900}"/>
              </a:ext>
            </a:extLst>
          </p:cNvPr>
          <p:cNvSpPr txBox="1"/>
          <p:nvPr/>
        </p:nvSpPr>
        <p:spPr>
          <a:xfrm>
            <a:off x="7694996" y="3555244"/>
            <a:ext cx="2614863" cy="954107"/>
          </a:xfrm>
          <a:prstGeom prst="rect">
            <a:avLst/>
          </a:prstGeom>
          <a:noFill/>
        </p:spPr>
        <p:txBody>
          <a:bodyPr wrap="square" rtlCol="0">
            <a:spAutoFit/>
          </a:bodyPr>
          <a:lstStyle/>
          <a:p>
            <a:pPr algn="ctr"/>
            <a:r>
              <a:rPr lang="en-US" sz="2800" b="1" dirty="0">
                <a:latin typeface="Calibri" pitchFamily="34" charset="0"/>
              </a:rPr>
              <a:t>Embedded Systems</a:t>
            </a:r>
          </a:p>
        </p:txBody>
      </p:sp>
      <p:pic>
        <p:nvPicPr>
          <p:cNvPr id="35" name="Picture 34">
            <a:extLst>
              <a:ext uri="{FF2B5EF4-FFF2-40B4-BE49-F238E27FC236}">
                <a16:creationId xmlns:a16="http://schemas.microsoft.com/office/drawing/2014/main" id="{79B65F0A-9874-CA40-82D4-23E27C2C8662}"/>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518131" y="1213943"/>
            <a:ext cx="1539336" cy="1178554"/>
          </a:xfrm>
          <a:prstGeom prst="rect">
            <a:avLst/>
          </a:prstGeom>
        </p:spPr>
      </p:pic>
    </p:spTree>
    <p:extLst>
      <p:ext uri="{BB962C8B-B14F-4D97-AF65-F5344CB8AC3E}">
        <p14:creationId xmlns:p14="http://schemas.microsoft.com/office/powerpoint/2010/main" val="658832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64B2E37-5B06-CA04-F0C9-B7A68B9C4882}"/>
              </a:ext>
            </a:extLst>
          </p:cNvPr>
          <p:cNvSpPr/>
          <p:nvPr/>
        </p:nvSpPr>
        <p:spPr bwMode="auto">
          <a:xfrm>
            <a:off x="6318563" y="1484416"/>
            <a:ext cx="5156519" cy="5156519"/>
          </a:xfrm>
          <a:prstGeom prst="ellipse">
            <a:avLst/>
          </a:prstGeom>
          <a:noFill/>
          <a:ln w="25400">
            <a:solidFill>
              <a:schemeClr val="tx1"/>
            </a:solidFill>
            <a:round/>
            <a:headEnd/>
            <a:tailEnd/>
          </a:ln>
          <a:effectLst/>
        </p:spPr>
        <p:txBody>
          <a:bodyPr wrap="square" rtlCol="0" anchor="ctr">
            <a:spAutoFit/>
          </a:bodyPr>
          <a:lstStyle/>
          <a:p>
            <a:pPr algn="ctr"/>
            <a:endParaRPr lang="en-US" dirty="0"/>
          </a:p>
        </p:txBody>
      </p:sp>
      <p:sp>
        <p:nvSpPr>
          <p:cNvPr id="5" name="Title 1">
            <a:extLst>
              <a:ext uri="{FF2B5EF4-FFF2-40B4-BE49-F238E27FC236}">
                <a16:creationId xmlns:a16="http://schemas.microsoft.com/office/drawing/2014/main" id="{5DBA6520-709E-66C2-3CA3-7FD3B00C481B}"/>
              </a:ext>
            </a:extLst>
          </p:cNvPr>
          <p:cNvSpPr>
            <a:spLocks noGrp="1"/>
          </p:cNvSpPr>
          <p:nvPr>
            <p:ph type="title"/>
          </p:nvPr>
        </p:nvSpPr>
        <p:spPr>
          <a:xfrm>
            <a:off x="476025" y="435678"/>
            <a:ext cx="10122791" cy="762000"/>
          </a:xfrm>
        </p:spPr>
        <p:txBody>
          <a:bodyPr/>
          <a:lstStyle/>
          <a:p>
            <a:r>
              <a:rPr lang="en-US" dirty="0"/>
              <a:t>Embedded in Your Daily Life</a:t>
            </a:r>
          </a:p>
        </p:txBody>
      </p:sp>
      <p:sp>
        <p:nvSpPr>
          <p:cNvPr id="6" name="Content Placeholder 2">
            <a:extLst>
              <a:ext uri="{FF2B5EF4-FFF2-40B4-BE49-F238E27FC236}">
                <a16:creationId xmlns:a16="http://schemas.microsoft.com/office/drawing/2014/main" id="{C5810316-EA8D-738D-7CD2-18BFA5AC421D}"/>
              </a:ext>
            </a:extLst>
          </p:cNvPr>
          <p:cNvSpPr>
            <a:spLocks noGrp="1"/>
          </p:cNvSpPr>
          <p:nvPr>
            <p:ph idx="1"/>
          </p:nvPr>
        </p:nvSpPr>
        <p:spPr>
          <a:xfrm>
            <a:off x="529167" y="1362075"/>
            <a:ext cx="10528300" cy="4972050"/>
          </a:xfrm>
        </p:spPr>
        <p:txBody>
          <a:bodyPr>
            <a:normAutofit lnSpcReduction="10000"/>
          </a:bodyPr>
          <a:lstStyle/>
          <a:p>
            <a:r>
              <a:rPr lang="en-US" dirty="0"/>
              <a:t>How many microcontrollers are around you?</a:t>
            </a:r>
          </a:p>
          <a:p>
            <a:pPr lvl="1"/>
            <a:r>
              <a:rPr lang="en-US" dirty="0"/>
              <a:t>Bathroom scale with digital read out</a:t>
            </a:r>
          </a:p>
          <a:p>
            <a:pPr lvl="1"/>
            <a:r>
              <a:rPr lang="en-US" dirty="0"/>
              <a:t>Iron that turns itself off automatically</a:t>
            </a:r>
          </a:p>
          <a:p>
            <a:pPr lvl="1"/>
            <a:r>
              <a:rPr lang="en-US" dirty="0"/>
              <a:t>Electronic toothbrush (with ~3000 lines of code)</a:t>
            </a:r>
          </a:p>
          <a:p>
            <a:pPr lvl="1"/>
            <a:r>
              <a:rPr lang="en-US" dirty="0"/>
              <a:t>Cooking range</a:t>
            </a:r>
          </a:p>
          <a:p>
            <a:pPr lvl="1"/>
            <a:r>
              <a:rPr lang="en-US" dirty="0"/>
              <a:t>Laundry machine and dryer</a:t>
            </a:r>
          </a:p>
          <a:p>
            <a:pPr lvl="1"/>
            <a:r>
              <a:rPr lang="en-US" dirty="0"/>
              <a:t>Toaster</a:t>
            </a:r>
          </a:p>
          <a:p>
            <a:pPr lvl="1"/>
            <a:r>
              <a:rPr lang="en-US" dirty="0"/>
              <a:t>Microwave</a:t>
            </a:r>
          </a:p>
          <a:p>
            <a:pPr lvl="1"/>
            <a:r>
              <a:rPr lang="en-US" dirty="0"/>
              <a:t>Home-security</a:t>
            </a:r>
          </a:p>
          <a:p>
            <a:pPr lvl="1"/>
            <a:r>
              <a:rPr lang="en-US" dirty="0"/>
              <a:t>TV, cable-box, AV system</a:t>
            </a:r>
          </a:p>
          <a:p>
            <a:pPr lvl="1"/>
            <a:r>
              <a:rPr lang="en-US" dirty="0"/>
              <a:t>Game console</a:t>
            </a:r>
          </a:p>
          <a:p>
            <a:pPr lvl="1"/>
            <a:r>
              <a:rPr lang="en-US" dirty="0"/>
              <a:t>Thermostat</a:t>
            </a:r>
          </a:p>
          <a:p>
            <a:pPr lvl="1"/>
            <a:r>
              <a:rPr lang="en-US" dirty="0"/>
              <a:t>Cars, Toys, Medical Devices…</a:t>
            </a:r>
          </a:p>
        </p:txBody>
      </p:sp>
      <p:pic>
        <p:nvPicPr>
          <p:cNvPr id="7" name="Picture 6">
            <a:extLst>
              <a:ext uri="{FF2B5EF4-FFF2-40B4-BE49-F238E27FC236}">
                <a16:creationId xmlns:a16="http://schemas.microsoft.com/office/drawing/2014/main" id="{8A14DA20-C7DA-658C-C9AD-0385FD3A10AD}"/>
              </a:ext>
            </a:extLst>
          </p:cNvPr>
          <p:cNvPicPr>
            <a:picLocks noChangeAspect="1"/>
          </p:cNvPicPr>
          <p:nvPr/>
        </p:nvPicPr>
        <p:blipFill>
          <a:blip r:embed="rId2"/>
          <a:stretch>
            <a:fillRect/>
          </a:stretch>
        </p:blipFill>
        <p:spPr>
          <a:xfrm>
            <a:off x="8265663" y="5465198"/>
            <a:ext cx="1422400" cy="1422400"/>
          </a:xfrm>
          <a:prstGeom prst="rect">
            <a:avLst/>
          </a:prstGeom>
        </p:spPr>
      </p:pic>
      <p:pic>
        <p:nvPicPr>
          <p:cNvPr id="8" name="Picture 7">
            <a:extLst>
              <a:ext uri="{FF2B5EF4-FFF2-40B4-BE49-F238E27FC236}">
                <a16:creationId xmlns:a16="http://schemas.microsoft.com/office/drawing/2014/main" id="{F8CB3CC8-D8E3-E9E8-C798-226DEE6B30D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73179" y="3920074"/>
            <a:ext cx="1523992" cy="1178554"/>
          </a:xfrm>
          <a:prstGeom prst="rect">
            <a:avLst/>
          </a:prstGeom>
        </p:spPr>
      </p:pic>
      <p:pic>
        <p:nvPicPr>
          <p:cNvPr id="9" name="Picture 8">
            <a:extLst>
              <a:ext uri="{FF2B5EF4-FFF2-40B4-BE49-F238E27FC236}">
                <a16:creationId xmlns:a16="http://schemas.microsoft.com/office/drawing/2014/main" id="{39FB83F8-E258-DB09-B304-9D679B082D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57151" y="1000092"/>
            <a:ext cx="1160856" cy="1180531"/>
          </a:xfrm>
          <a:prstGeom prst="rect">
            <a:avLst/>
          </a:prstGeom>
        </p:spPr>
      </p:pic>
      <p:pic>
        <p:nvPicPr>
          <p:cNvPr id="10" name="Picture 9">
            <a:extLst>
              <a:ext uri="{FF2B5EF4-FFF2-40B4-BE49-F238E27FC236}">
                <a16:creationId xmlns:a16="http://schemas.microsoft.com/office/drawing/2014/main" id="{EAE7B543-35C0-70DD-A5A5-BC0FEA26F59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36999" y="2777637"/>
            <a:ext cx="722855" cy="543542"/>
          </a:xfrm>
          <a:prstGeom prst="rect">
            <a:avLst/>
          </a:prstGeom>
        </p:spPr>
      </p:pic>
      <p:pic>
        <p:nvPicPr>
          <p:cNvPr id="11" name="Picture 10">
            <a:extLst>
              <a:ext uri="{FF2B5EF4-FFF2-40B4-BE49-F238E27FC236}">
                <a16:creationId xmlns:a16="http://schemas.microsoft.com/office/drawing/2014/main" id="{F720BC7F-DCB1-0C01-F42C-9429AF63F503}"/>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34605" y="2621817"/>
            <a:ext cx="763348" cy="763348"/>
          </a:xfrm>
          <a:prstGeom prst="rect">
            <a:avLst/>
          </a:prstGeom>
        </p:spPr>
      </p:pic>
      <p:pic>
        <p:nvPicPr>
          <p:cNvPr id="12" name="Picture 11">
            <a:extLst>
              <a:ext uri="{FF2B5EF4-FFF2-40B4-BE49-F238E27FC236}">
                <a16:creationId xmlns:a16="http://schemas.microsoft.com/office/drawing/2014/main" id="{42EBD455-523E-658E-0271-1330A1ED4B01}"/>
              </a:ext>
            </a:extLst>
          </p:cNvPr>
          <p:cNvPicPr>
            <a:picLocks noChangeAspect="1"/>
          </p:cNvPicPr>
          <p:nvPr/>
        </p:nvPicPr>
        <p:blipFill>
          <a:blip r:embed="rId7"/>
          <a:stretch>
            <a:fillRect/>
          </a:stretch>
        </p:blipFill>
        <p:spPr>
          <a:xfrm>
            <a:off x="10258730" y="5516808"/>
            <a:ext cx="1064017" cy="931015"/>
          </a:xfrm>
          <a:prstGeom prst="rect">
            <a:avLst/>
          </a:prstGeom>
        </p:spPr>
      </p:pic>
      <p:pic>
        <p:nvPicPr>
          <p:cNvPr id="13" name="Picture 12">
            <a:extLst>
              <a:ext uri="{FF2B5EF4-FFF2-40B4-BE49-F238E27FC236}">
                <a16:creationId xmlns:a16="http://schemas.microsoft.com/office/drawing/2014/main" id="{F4559869-0C6F-7241-5388-E17C4ADE496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011184" y="3960468"/>
            <a:ext cx="869533" cy="950798"/>
          </a:xfrm>
          <a:prstGeom prst="rect">
            <a:avLst/>
          </a:prstGeom>
        </p:spPr>
      </p:pic>
      <p:pic>
        <p:nvPicPr>
          <p:cNvPr id="14" name="Picture 13">
            <a:extLst>
              <a:ext uri="{FF2B5EF4-FFF2-40B4-BE49-F238E27FC236}">
                <a16:creationId xmlns:a16="http://schemas.microsoft.com/office/drawing/2014/main" id="{558FE4E5-14C3-19A3-6DAD-4F97245042F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825462" y="5378232"/>
            <a:ext cx="869534" cy="1115463"/>
          </a:xfrm>
          <a:prstGeom prst="rect">
            <a:avLst/>
          </a:prstGeom>
        </p:spPr>
      </p:pic>
      <p:sp>
        <p:nvSpPr>
          <p:cNvPr id="15" name="TextBox 14">
            <a:extLst>
              <a:ext uri="{FF2B5EF4-FFF2-40B4-BE49-F238E27FC236}">
                <a16:creationId xmlns:a16="http://schemas.microsoft.com/office/drawing/2014/main" id="{A4F5F973-0D68-82AB-E004-59C3A37596E8}"/>
              </a:ext>
            </a:extLst>
          </p:cNvPr>
          <p:cNvSpPr txBox="1"/>
          <p:nvPr/>
        </p:nvSpPr>
        <p:spPr>
          <a:xfrm>
            <a:off x="7694996" y="3555244"/>
            <a:ext cx="2614863" cy="954107"/>
          </a:xfrm>
          <a:prstGeom prst="rect">
            <a:avLst/>
          </a:prstGeom>
          <a:noFill/>
        </p:spPr>
        <p:txBody>
          <a:bodyPr wrap="square" rtlCol="0">
            <a:spAutoFit/>
          </a:bodyPr>
          <a:lstStyle/>
          <a:p>
            <a:pPr algn="ctr"/>
            <a:r>
              <a:rPr lang="en-US" sz="2800" b="1" dirty="0">
                <a:latin typeface="Calibri" pitchFamily="34" charset="0"/>
              </a:rPr>
              <a:t>Embedded Systems</a:t>
            </a:r>
          </a:p>
        </p:txBody>
      </p:sp>
      <p:pic>
        <p:nvPicPr>
          <p:cNvPr id="16" name="Picture 15">
            <a:extLst>
              <a:ext uri="{FF2B5EF4-FFF2-40B4-BE49-F238E27FC236}">
                <a16:creationId xmlns:a16="http://schemas.microsoft.com/office/drawing/2014/main" id="{5164FB0E-41FE-0193-2E7D-F158214FB37A}"/>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518131" y="1213943"/>
            <a:ext cx="1539336" cy="1178554"/>
          </a:xfrm>
          <a:prstGeom prst="rect">
            <a:avLst/>
          </a:prstGeom>
        </p:spPr>
      </p:pic>
      <p:sp>
        <p:nvSpPr>
          <p:cNvPr id="17" name="Arrow: Down 16">
            <a:extLst>
              <a:ext uri="{FF2B5EF4-FFF2-40B4-BE49-F238E27FC236}">
                <a16:creationId xmlns:a16="http://schemas.microsoft.com/office/drawing/2014/main" id="{4E739BE8-407C-C6C1-F288-CD97F0698956}"/>
              </a:ext>
            </a:extLst>
          </p:cNvPr>
          <p:cNvSpPr/>
          <p:nvPr/>
        </p:nvSpPr>
        <p:spPr bwMode="auto">
          <a:xfrm>
            <a:off x="8618007" y="4767932"/>
            <a:ext cx="614703" cy="651459"/>
          </a:xfrm>
          <a:prstGeom prst="downArrow">
            <a:avLst/>
          </a:prstGeom>
          <a:solidFill>
            <a:srgbClr val="FF0000"/>
          </a:solidFill>
          <a:ln w="25400">
            <a:solidFill>
              <a:srgbClr val="FF0000"/>
            </a:solidFill>
            <a:round/>
            <a:headEnd/>
            <a:tailEnd/>
          </a:ln>
          <a:effectLst/>
        </p:spPr>
        <p:txBody>
          <a:bodyPr wrap="none" rtlCol="0" anchor="ctr">
            <a:spAutoFit/>
          </a:bodyPr>
          <a:lstStyle/>
          <a:p>
            <a:pPr algn="ctr"/>
            <a:endParaRPr lang="en-US"/>
          </a:p>
        </p:txBody>
      </p:sp>
    </p:spTree>
    <p:extLst>
      <p:ext uri="{BB962C8B-B14F-4D97-AF65-F5344CB8AC3E}">
        <p14:creationId xmlns:p14="http://schemas.microsoft.com/office/powerpoint/2010/main" val="1363828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942" y="3054736"/>
            <a:ext cx="8229600" cy="534327"/>
          </a:xfrm>
        </p:spPr>
        <p:txBody>
          <a:bodyPr>
            <a:normAutofit fontScale="90000"/>
          </a:bodyPr>
          <a:lstStyle/>
          <a:p>
            <a:pPr algn="ctr"/>
            <a:r>
              <a:rPr lang="en-US" dirty="0"/>
              <a:t>What is driving the </a:t>
            </a:r>
            <a:br>
              <a:rPr lang="en-US" dirty="0"/>
            </a:br>
            <a:r>
              <a:rPr lang="en-US" dirty="0"/>
              <a:t>embedded explosion?</a:t>
            </a:r>
          </a:p>
        </p:txBody>
      </p:sp>
    </p:spTree>
    <p:extLst>
      <p:ext uri="{BB962C8B-B14F-4D97-AF65-F5344CB8AC3E}">
        <p14:creationId xmlns:p14="http://schemas.microsoft.com/office/powerpoint/2010/main" val="2504436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r>
              <a:rPr lang="en-US" dirty="0">
                <a:latin typeface="+mj-lt"/>
                <a:ea typeface="ＭＳ Ｐゴシック" charset="0"/>
                <a:cs typeface="ＭＳ Ｐゴシック" charset="0"/>
              </a:rPr>
              <a:t>Moore</a:t>
            </a:r>
            <a:r>
              <a:rPr lang="ja-JP" altLang="en-US" dirty="0">
                <a:latin typeface="+mj-lt"/>
                <a:ea typeface="ＭＳ Ｐゴシック" charset="0"/>
                <a:cs typeface="ＭＳ Ｐゴシック" charset="0"/>
              </a:rPr>
              <a:t>’</a:t>
            </a:r>
            <a:r>
              <a:rPr lang="en-US" altLang="ja-JP" dirty="0">
                <a:latin typeface="+mj-lt"/>
                <a:ea typeface="ＭＳ Ｐゴシック" charset="0"/>
                <a:cs typeface="ＭＳ Ｐゴシック" charset="0"/>
              </a:rPr>
              <a:t>s Law (a statement about economics):</a:t>
            </a:r>
            <a:br>
              <a:rPr lang="en-US" altLang="ja-JP" dirty="0">
                <a:latin typeface="+mj-lt"/>
                <a:ea typeface="ＭＳ Ｐゴシック" charset="0"/>
                <a:cs typeface="ＭＳ Ｐゴシック" charset="0"/>
              </a:rPr>
            </a:br>
            <a:r>
              <a:rPr lang="en-US" altLang="ja-JP" dirty="0">
                <a:latin typeface="+mj-lt"/>
                <a:ea typeface="ＭＳ Ｐゴシック" charset="0"/>
                <a:cs typeface="ＭＳ Ｐゴシック" charset="0"/>
              </a:rPr>
              <a:t>IC transistor count doubles every 18-24 month</a:t>
            </a:r>
            <a:endParaRPr lang="en-US" dirty="0">
              <a:latin typeface="+mj-lt"/>
              <a:ea typeface="ＭＳ Ｐゴシック" charset="0"/>
              <a:cs typeface="ＭＳ Ｐゴシック" charset="0"/>
            </a:endParaRPr>
          </a:p>
        </p:txBody>
      </p:sp>
      <p:sp>
        <p:nvSpPr>
          <p:cNvPr id="25604" name="Text Box 12"/>
          <p:cNvSpPr txBox="1">
            <a:spLocks noChangeArrowheads="1"/>
          </p:cNvSpPr>
          <p:nvPr/>
        </p:nvSpPr>
        <p:spPr bwMode="auto">
          <a:xfrm>
            <a:off x="9947234" y="5930920"/>
            <a:ext cx="20129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pPr algn="r"/>
            <a:r>
              <a:rPr lang="en-US" sz="1800" dirty="0">
                <a:solidFill>
                  <a:srgbClr val="000066"/>
                </a:solidFill>
                <a:latin typeface="Arial" charset="0"/>
              </a:rPr>
              <a:t>Photo Credit: Intel</a:t>
            </a:r>
          </a:p>
        </p:txBody>
      </p:sp>
      <p:pic>
        <p:nvPicPr>
          <p:cNvPr id="25607"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498982"/>
            <a:ext cx="3249274" cy="24373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34A4945-BD4A-7947-9568-A36DEA110F3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49274" y="1498982"/>
            <a:ext cx="8942726" cy="5359018"/>
          </a:xfrm>
          <a:prstGeom prst="rect">
            <a:avLst/>
          </a:prstGeom>
        </p:spPr>
      </p:pic>
    </p:spTree>
    <p:extLst>
      <p:ext uri="{BB962C8B-B14F-4D97-AF65-F5344CB8AC3E}">
        <p14:creationId xmlns:p14="http://schemas.microsoft.com/office/powerpoint/2010/main" val="2811473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z="2800" dirty="0">
                <a:latin typeface="+mj-lt"/>
                <a:ea typeface="ＭＳ Ｐゴシック" charset="0"/>
                <a:cs typeface="ＭＳ Ｐゴシック" charset="0"/>
              </a:rPr>
              <a:t>Flash memory scaling: Rise of density &amp; </a:t>
            </a:r>
            <a:br>
              <a:rPr lang="en-US" sz="2800" dirty="0">
                <a:latin typeface="+mj-lt"/>
                <a:ea typeface="ＭＳ Ｐゴシック" charset="0"/>
                <a:cs typeface="ＭＳ Ｐゴシック" charset="0"/>
              </a:rPr>
            </a:br>
            <a:r>
              <a:rPr lang="en-US" sz="2800" dirty="0">
                <a:latin typeface="+mj-lt"/>
                <a:ea typeface="ＭＳ Ｐゴシック" charset="0"/>
                <a:cs typeface="ＭＳ Ｐゴシック" charset="0"/>
              </a:rPr>
              <a:t>volumes;  Fall (and rise) of prices</a:t>
            </a:r>
          </a:p>
        </p:txBody>
      </p:sp>
      <p:pic>
        <p:nvPicPr>
          <p:cNvPr id="3" name="Picture 2">
            <a:extLst>
              <a:ext uri="{FF2B5EF4-FFF2-40B4-BE49-F238E27FC236}">
                <a16:creationId xmlns:a16="http://schemas.microsoft.com/office/drawing/2014/main" id="{B391BBA4-F842-DE49-82FB-9477AD0079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03329" y="3769603"/>
            <a:ext cx="3898137" cy="2653929"/>
          </a:xfrm>
          <a:prstGeom prst="rect">
            <a:avLst/>
          </a:prstGeom>
        </p:spPr>
      </p:pic>
      <p:pic>
        <p:nvPicPr>
          <p:cNvPr id="4" name="Picture 3">
            <a:extLst>
              <a:ext uri="{FF2B5EF4-FFF2-40B4-BE49-F238E27FC236}">
                <a16:creationId xmlns:a16="http://schemas.microsoft.com/office/drawing/2014/main" id="{0B6AF8A6-9752-4444-807A-67C126431B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49479" y="280083"/>
            <a:ext cx="4405839" cy="3277601"/>
          </a:xfrm>
          <a:prstGeom prst="rect">
            <a:avLst/>
          </a:prstGeom>
        </p:spPr>
      </p:pic>
      <p:pic>
        <p:nvPicPr>
          <p:cNvPr id="5" name="Picture 4">
            <a:extLst>
              <a:ext uri="{FF2B5EF4-FFF2-40B4-BE49-F238E27FC236}">
                <a16:creationId xmlns:a16="http://schemas.microsoft.com/office/drawing/2014/main" id="{086EB709-4EAD-B140-856F-C55C92C52F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1071" y="1258003"/>
            <a:ext cx="2978150" cy="2425700"/>
          </a:xfrm>
          <a:prstGeom prst="rect">
            <a:avLst/>
          </a:prstGeom>
        </p:spPr>
      </p:pic>
      <p:pic>
        <p:nvPicPr>
          <p:cNvPr id="6" name="Picture 5">
            <a:extLst>
              <a:ext uri="{FF2B5EF4-FFF2-40B4-BE49-F238E27FC236}">
                <a16:creationId xmlns:a16="http://schemas.microsoft.com/office/drawing/2014/main" id="{337B5958-15A0-3541-8E7E-4F104C76B76A}"/>
              </a:ext>
            </a:extLst>
          </p:cNvPr>
          <p:cNvPicPr>
            <a:picLocks noChangeAspect="1"/>
          </p:cNvPicPr>
          <p:nvPr/>
        </p:nvPicPr>
        <p:blipFill>
          <a:blip r:embed="rId6"/>
          <a:stretch>
            <a:fillRect/>
          </a:stretch>
        </p:blipFill>
        <p:spPr>
          <a:xfrm>
            <a:off x="851070" y="3769603"/>
            <a:ext cx="4148441" cy="2547021"/>
          </a:xfrm>
          <a:prstGeom prst="rect">
            <a:avLst/>
          </a:prstGeom>
        </p:spPr>
      </p:pic>
    </p:spTree>
    <p:extLst>
      <p:ext uri="{BB962C8B-B14F-4D97-AF65-F5344CB8AC3E}">
        <p14:creationId xmlns:p14="http://schemas.microsoft.com/office/powerpoint/2010/main" val="122159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774" y="241439"/>
            <a:ext cx="10515600" cy="1004266"/>
          </a:xfrm>
        </p:spPr>
        <p:txBody>
          <a:bodyPr/>
          <a:lstStyle/>
          <a:p>
            <a:pPr algn="ctr"/>
            <a:r>
              <a:rPr lang="en-US" b="1" dirty="0"/>
              <a:t>Required Acquisitions</a:t>
            </a:r>
          </a:p>
        </p:txBody>
      </p:sp>
      <p:sp>
        <p:nvSpPr>
          <p:cNvPr id="3" name="Content Placeholder 2"/>
          <p:cNvSpPr>
            <a:spLocks noGrp="1"/>
          </p:cNvSpPr>
          <p:nvPr>
            <p:ph sz="half" idx="1"/>
          </p:nvPr>
        </p:nvSpPr>
        <p:spPr>
          <a:xfrm>
            <a:off x="780774" y="1560582"/>
            <a:ext cx="5181600" cy="4351338"/>
          </a:xfrm>
        </p:spPr>
        <p:txBody>
          <a:bodyPr>
            <a:normAutofit lnSpcReduction="10000"/>
          </a:bodyPr>
          <a:lstStyle/>
          <a:p>
            <a:r>
              <a:rPr lang="en-US" dirty="0">
                <a:solidFill>
                  <a:srgbClr val="FF0000"/>
                </a:solidFill>
              </a:rPr>
              <a:t>Text book</a:t>
            </a:r>
          </a:p>
          <a:p>
            <a:r>
              <a:rPr lang="en-US" dirty="0"/>
              <a:t>PIC microcontroller</a:t>
            </a:r>
          </a:p>
          <a:p>
            <a:r>
              <a:rPr lang="en-US" dirty="0"/>
              <a:t>MPLAB IDE &amp; MPLAB Compiler &amp; Simulator</a:t>
            </a:r>
          </a:p>
          <a:p>
            <a:r>
              <a:rPr lang="en-US" dirty="0"/>
              <a:t>Arduino </a:t>
            </a:r>
          </a:p>
          <a:p>
            <a:r>
              <a:rPr lang="en-US" dirty="0"/>
              <a:t>Sensors</a:t>
            </a:r>
          </a:p>
          <a:p>
            <a:r>
              <a:rPr lang="en-US" dirty="0"/>
              <a:t>Actuators (Motors)</a:t>
            </a:r>
          </a:p>
          <a:p>
            <a:r>
              <a:rPr lang="en-US" dirty="0"/>
              <a:t>STM32</a:t>
            </a:r>
          </a:p>
          <a:p>
            <a:pPr marL="0" indent="0">
              <a:buNone/>
            </a:pPr>
            <a:r>
              <a:rPr lang="en-US" dirty="0"/>
              <a:t>	</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4976140" y="3633944"/>
            <a:ext cx="3086328" cy="2982617"/>
          </a:xfrm>
          <a:prstGeom prst="rect">
            <a:avLst/>
          </a:prstGeom>
        </p:spPr>
      </p:pic>
      <p:pic>
        <p:nvPicPr>
          <p:cNvPr id="5" name="Content Placeholder 4"/>
          <p:cNvPicPr>
            <a:picLocks noGrp="1" noChangeAspect="1"/>
          </p:cNvPicPr>
          <p:nvPr>
            <p:ph sz="half" idx="2"/>
          </p:nvPr>
        </p:nvPicPr>
        <p:blipFill>
          <a:blip r:embed="rId3"/>
          <a:stretch>
            <a:fillRect/>
          </a:stretch>
        </p:blipFill>
        <p:spPr>
          <a:xfrm>
            <a:off x="8062468" y="1113374"/>
            <a:ext cx="3718803" cy="3835515"/>
          </a:xfrm>
          <a:prstGeom prst="rect">
            <a:avLst/>
          </a:prstGeom>
        </p:spPr>
      </p:pic>
    </p:spTree>
    <p:extLst>
      <p:ext uri="{BB962C8B-B14F-4D97-AF65-F5344CB8AC3E}">
        <p14:creationId xmlns:p14="http://schemas.microsoft.com/office/powerpoint/2010/main" val="2506935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548B34E2-9576-308B-FCFE-F34540C76655}"/>
              </a:ext>
            </a:extLst>
          </p:cNvPr>
          <p:cNvPicPr/>
          <p:nvPr/>
        </p:nvPicPr>
        <p:blipFill>
          <a:blip r:embed="rId2" cstate="print"/>
          <a:stretch>
            <a:fillRect/>
          </a:stretch>
        </p:blipFill>
        <p:spPr>
          <a:xfrm>
            <a:off x="0" y="0"/>
            <a:ext cx="9666514" cy="6858000"/>
          </a:xfrm>
          <a:prstGeom prst="rect">
            <a:avLst/>
          </a:prstGeom>
        </p:spPr>
      </p:pic>
    </p:spTree>
    <p:extLst>
      <p:ext uri="{BB962C8B-B14F-4D97-AF65-F5344CB8AC3E}">
        <p14:creationId xmlns:p14="http://schemas.microsoft.com/office/powerpoint/2010/main" val="973535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082257" y="255929"/>
            <a:ext cx="9996012" cy="6555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6139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sz="2400" dirty="0">
                <a:solidFill>
                  <a:srgbClr val="FF0000"/>
                </a:solidFill>
                <a:latin typeface="Trebuchet MS" charset="0"/>
                <a:ea typeface="ＭＳ Ｐゴシック" charset="0"/>
                <a:cs typeface="ＭＳ Ｐゴシック" charset="0"/>
              </a:rPr>
              <a:t>Not so fast!  </a:t>
            </a:r>
            <a:r>
              <a:rPr lang="en-US" sz="2400" dirty="0">
                <a:latin typeface="Trebuchet MS" charset="0"/>
                <a:ea typeface="ＭＳ Ｐゴシック" charset="0"/>
                <a:cs typeface="ＭＳ Ｐゴシック" charset="0"/>
              </a:rPr>
              <a:t>Bell</a:t>
            </a:r>
            <a:r>
              <a:rPr lang="ja-JP" altLang="en-US" sz="2400" dirty="0">
                <a:latin typeface="Trebuchet MS" charset="0"/>
                <a:ea typeface="ＭＳ Ｐゴシック" charset="0"/>
                <a:cs typeface="ＭＳ Ｐゴシック" charset="0"/>
              </a:rPr>
              <a:t>’</a:t>
            </a:r>
            <a:r>
              <a:rPr lang="en-US" altLang="ja-JP" sz="2400" dirty="0">
                <a:latin typeface="Trebuchet MS" charset="0"/>
                <a:ea typeface="ＭＳ Ｐゴシック" charset="0"/>
                <a:cs typeface="ＭＳ Ｐゴシック" charset="0"/>
              </a:rPr>
              <a:t>s Law of Computer Classes:</a:t>
            </a:r>
            <a:br>
              <a:rPr lang="en-US" altLang="ja-JP" sz="2400" dirty="0">
                <a:latin typeface="Trebuchet MS" charset="0"/>
                <a:ea typeface="ＭＳ Ｐゴシック" charset="0"/>
                <a:cs typeface="ＭＳ Ｐゴシック" charset="0"/>
              </a:rPr>
            </a:br>
            <a:r>
              <a:rPr lang="en-US" altLang="ja-JP" sz="2400" dirty="0">
                <a:latin typeface="Trebuchet MS" charset="0"/>
                <a:ea typeface="ＭＳ Ｐゴシック" charset="0"/>
                <a:cs typeface="ＭＳ Ｐゴシック" charset="0"/>
              </a:rPr>
              <a:t>A new computing class roughly every decade</a:t>
            </a:r>
            <a:endParaRPr lang="en-US" sz="2400" dirty="0">
              <a:latin typeface="Trebuchet MS" charset="0"/>
              <a:ea typeface="ＭＳ Ｐゴシック" charset="0"/>
              <a:cs typeface="ＭＳ Ｐゴシック" charset="0"/>
            </a:endParaRPr>
          </a:p>
        </p:txBody>
      </p:sp>
      <p:sp>
        <p:nvSpPr>
          <p:cNvPr id="37891" name="Line 3"/>
          <p:cNvSpPr>
            <a:spLocks noChangeShapeType="1"/>
          </p:cNvSpPr>
          <p:nvPr/>
        </p:nvSpPr>
        <p:spPr bwMode="auto">
          <a:xfrm>
            <a:off x="2057400" y="5213425"/>
            <a:ext cx="6172200" cy="0"/>
          </a:xfrm>
          <a:prstGeom prst="line">
            <a:avLst/>
          </a:prstGeom>
          <a:noFill/>
          <a:ln w="38100">
            <a:solidFill>
              <a:schemeClr val="tx1"/>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892" name="Text Box 4"/>
          <p:cNvSpPr txBox="1">
            <a:spLocks noChangeArrowheads="1"/>
          </p:cNvSpPr>
          <p:nvPr/>
        </p:nvSpPr>
        <p:spPr bwMode="auto">
          <a:xfrm>
            <a:off x="4267200" y="5289626"/>
            <a:ext cx="7064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2000" b="1">
                <a:solidFill>
                  <a:srgbClr val="000066"/>
                </a:solidFill>
                <a:latin typeface="Arial" charset="0"/>
              </a:rPr>
              <a:t>year</a:t>
            </a:r>
          </a:p>
        </p:txBody>
      </p:sp>
      <p:sp>
        <p:nvSpPr>
          <p:cNvPr id="37893" name="Line 5"/>
          <p:cNvSpPr>
            <a:spLocks noChangeShapeType="1"/>
          </p:cNvSpPr>
          <p:nvPr/>
        </p:nvSpPr>
        <p:spPr bwMode="auto">
          <a:xfrm flipV="1">
            <a:off x="2057400" y="1174825"/>
            <a:ext cx="0" cy="4038600"/>
          </a:xfrm>
          <a:prstGeom prst="line">
            <a:avLst/>
          </a:prstGeom>
          <a:noFill/>
          <a:ln w="38100">
            <a:solidFill>
              <a:schemeClr val="tx1"/>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7894" name="Text Box 6"/>
          <p:cNvSpPr txBox="1">
            <a:spLocks noChangeArrowheads="1"/>
          </p:cNvSpPr>
          <p:nvPr/>
        </p:nvSpPr>
        <p:spPr bwMode="auto">
          <a:xfrm rot="16200000">
            <a:off x="-184150" y="3187776"/>
            <a:ext cx="38131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pPr algn="ctr"/>
            <a:r>
              <a:rPr lang="en-US" sz="2000" b="1">
                <a:latin typeface="Arial" charset="0"/>
              </a:rPr>
              <a:t>log (people per computer)</a:t>
            </a:r>
          </a:p>
        </p:txBody>
      </p:sp>
      <p:pic>
        <p:nvPicPr>
          <p:cNvPr id="1370119" name="Picture 7" descr="whirlwind-compute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33600" y="1327226"/>
            <a:ext cx="1600200" cy="98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70120" name="Text Box 8"/>
          <p:cNvSpPr txBox="1">
            <a:spLocks noChangeArrowheads="1"/>
          </p:cNvSpPr>
          <p:nvPr/>
        </p:nvSpPr>
        <p:spPr bwMode="auto">
          <a:xfrm>
            <a:off x="8084144" y="4093727"/>
            <a:ext cx="2583857"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1600" b="1" dirty="0">
                <a:solidFill>
                  <a:schemeClr val="accent2"/>
                </a:solidFill>
                <a:latin typeface="Arial" charset="0"/>
              </a:rPr>
              <a:t>Streaming  information</a:t>
            </a:r>
          </a:p>
          <a:p>
            <a:r>
              <a:rPr lang="en-US" sz="1600" b="1" dirty="0">
                <a:solidFill>
                  <a:schemeClr val="accent2"/>
                </a:solidFill>
                <a:latin typeface="Arial" charset="0"/>
              </a:rPr>
              <a:t>to/from physical world</a:t>
            </a:r>
          </a:p>
        </p:txBody>
      </p:sp>
      <p:grpSp>
        <p:nvGrpSpPr>
          <p:cNvPr id="2" name="Group 9"/>
          <p:cNvGrpSpPr>
            <a:grpSpLocks/>
          </p:cNvGrpSpPr>
          <p:nvPr/>
        </p:nvGrpSpPr>
        <p:grpSpPr bwMode="auto">
          <a:xfrm>
            <a:off x="5029200" y="1733625"/>
            <a:ext cx="5302250" cy="1295400"/>
            <a:chOff x="2304" y="1248"/>
            <a:chExt cx="3340" cy="816"/>
          </a:xfrm>
        </p:grpSpPr>
        <p:graphicFrame>
          <p:nvGraphicFramePr>
            <p:cNvPr id="37930" name="Object 10"/>
            <p:cNvGraphicFramePr>
              <a:graphicFrameLocks noChangeAspect="1"/>
            </p:cNvGraphicFramePr>
            <p:nvPr/>
          </p:nvGraphicFramePr>
          <p:xfrm>
            <a:off x="2784" y="1296"/>
            <a:ext cx="1216" cy="342"/>
          </p:xfrm>
          <a:graphic>
            <a:graphicData uri="http://schemas.openxmlformats.org/presentationml/2006/ole">
              <mc:AlternateContent xmlns:mc="http://schemas.openxmlformats.org/markup-compatibility/2006">
                <mc:Choice xmlns:v="urn:schemas-microsoft-com:vml" Requires="v">
                  <p:oleObj name="Image" r:id="rId4" imgW="5384127" imgH="1332863" progId="Photoshop.Image.6">
                    <p:embed/>
                  </p:oleObj>
                </mc:Choice>
                <mc:Fallback>
                  <p:oleObj name="Image" r:id="rId4" imgW="5384127" imgH="1332863" progId="Photoshop.Image.6">
                    <p:embed/>
                    <p:pic>
                      <p:nvPicPr>
                        <p:cNvPr id="3793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 y="1296"/>
                          <a:ext cx="1216" cy="34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37931" name="Picture 11" descr="cray1"/>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04" y="1392"/>
              <a:ext cx="433" cy="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32" name="AutoShape 12"/>
            <p:cNvSpPr>
              <a:spLocks/>
            </p:cNvSpPr>
            <p:nvPr/>
          </p:nvSpPr>
          <p:spPr bwMode="auto">
            <a:xfrm>
              <a:off x="3936" y="1248"/>
              <a:ext cx="240" cy="816"/>
            </a:xfrm>
            <a:prstGeom prst="rightBrace">
              <a:avLst>
                <a:gd name="adj1" fmla="val 28333"/>
                <a:gd name="adj2" fmla="val 50000"/>
              </a:avLst>
            </a:prstGeom>
            <a:noFill/>
            <a:ln w="1270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33" name="Text Box 13"/>
            <p:cNvSpPr txBox="1">
              <a:spLocks noChangeArrowheads="1"/>
            </p:cNvSpPr>
            <p:nvPr/>
          </p:nvSpPr>
          <p:spPr bwMode="auto">
            <a:xfrm>
              <a:off x="4224" y="1440"/>
              <a:ext cx="1420"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1800" b="1">
                  <a:solidFill>
                    <a:schemeClr val="hlink"/>
                  </a:solidFill>
                  <a:latin typeface="Arial" charset="0"/>
                </a:rPr>
                <a:t>Number Crunching</a:t>
              </a:r>
            </a:p>
            <a:p>
              <a:r>
                <a:rPr lang="en-US" sz="1800" b="1">
                  <a:solidFill>
                    <a:schemeClr val="hlink"/>
                  </a:solidFill>
                  <a:latin typeface="Arial" charset="0"/>
                </a:rPr>
                <a:t>Data Storage </a:t>
              </a:r>
            </a:p>
          </p:txBody>
        </p:sp>
      </p:grpSp>
      <p:grpSp>
        <p:nvGrpSpPr>
          <p:cNvPr id="3" name="Group 14"/>
          <p:cNvGrpSpPr>
            <a:grpSpLocks/>
          </p:cNvGrpSpPr>
          <p:nvPr/>
        </p:nvGrpSpPr>
        <p:grpSpPr bwMode="auto">
          <a:xfrm>
            <a:off x="7086600" y="3181425"/>
            <a:ext cx="2559050" cy="1219200"/>
            <a:chOff x="3600" y="2160"/>
            <a:chExt cx="1612" cy="768"/>
          </a:xfrm>
        </p:grpSpPr>
        <p:sp>
          <p:nvSpPr>
            <p:cNvPr id="37927" name="AutoShape 15"/>
            <p:cNvSpPr>
              <a:spLocks/>
            </p:cNvSpPr>
            <p:nvPr/>
          </p:nvSpPr>
          <p:spPr bwMode="auto">
            <a:xfrm>
              <a:off x="3984" y="2160"/>
              <a:ext cx="240" cy="768"/>
            </a:xfrm>
            <a:prstGeom prst="rightBrace">
              <a:avLst>
                <a:gd name="adj1" fmla="val 26667"/>
                <a:gd name="adj2" fmla="val 50000"/>
              </a:avLst>
            </a:prstGeom>
            <a:noFill/>
            <a:ln w="1270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7928" name="Text Box 16"/>
            <p:cNvSpPr txBox="1">
              <a:spLocks noChangeArrowheads="1"/>
            </p:cNvSpPr>
            <p:nvPr/>
          </p:nvSpPr>
          <p:spPr bwMode="auto">
            <a:xfrm>
              <a:off x="4272" y="2208"/>
              <a:ext cx="940"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1800" b="1">
                  <a:solidFill>
                    <a:schemeClr val="hlink"/>
                  </a:solidFill>
                  <a:latin typeface="Arial" charset="0"/>
                </a:rPr>
                <a:t>productivity</a:t>
              </a:r>
            </a:p>
            <a:p>
              <a:r>
                <a:rPr lang="en-US" sz="1800" b="1">
                  <a:solidFill>
                    <a:schemeClr val="hlink"/>
                  </a:solidFill>
                  <a:latin typeface="Arial" charset="0"/>
                </a:rPr>
                <a:t>interactive</a:t>
              </a:r>
            </a:p>
          </p:txBody>
        </p:sp>
        <p:pic>
          <p:nvPicPr>
            <p:cNvPr id="37929" name="Picture 17" descr="ws530cycle"/>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00" y="2256"/>
              <a:ext cx="420" cy="3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8"/>
          <p:cNvGrpSpPr>
            <a:grpSpLocks/>
          </p:cNvGrpSpPr>
          <p:nvPr/>
        </p:nvGrpSpPr>
        <p:grpSpPr bwMode="auto">
          <a:xfrm>
            <a:off x="7620000" y="4680026"/>
            <a:ext cx="2603500" cy="1700213"/>
            <a:chOff x="3840" y="3072"/>
            <a:chExt cx="1640" cy="1071"/>
          </a:xfrm>
        </p:grpSpPr>
        <p:pic>
          <p:nvPicPr>
            <p:cNvPr id="37922" name="Picture 19" descr="dots"/>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840" y="3072"/>
              <a:ext cx="240" cy="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7923" name="Group 20"/>
            <p:cNvGrpSpPr>
              <a:grpSpLocks/>
            </p:cNvGrpSpPr>
            <p:nvPr/>
          </p:nvGrpSpPr>
          <p:grpSpPr bwMode="auto">
            <a:xfrm>
              <a:off x="3840" y="3072"/>
              <a:ext cx="1640" cy="1071"/>
              <a:chOff x="3840" y="3072"/>
              <a:chExt cx="1640" cy="1071"/>
            </a:xfrm>
          </p:grpSpPr>
          <p:pic>
            <p:nvPicPr>
              <p:cNvPr id="37924" name="Picture 21" descr="dot-close-up"/>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24" y="3504"/>
                <a:ext cx="1256" cy="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25" name="Line 22"/>
              <p:cNvSpPr>
                <a:spLocks noChangeShapeType="1"/>
              </p:cNvSpPr>
              <p:nvPr/>
            </p:nvSpPr>
            <p:spPr bwMode="auto">
              <a:xfrm flipH="1" flipV="1">
                <a:off x="3840" y="3264"/>
                <a:ext cx="384" cy="48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p>
            </p:txBody>
          </p:sp>
          <p:sp>
            <p:nvSpPr>
              <p:cNvPr id="37926" name="Line 23"/>
              <p:cNvSpPr>
                <a:spLocks noChangeShapeType="1"/>
              </p:cNvSpPr>
              <p:nvPr/>
            </p:nvSpPr>
            <p:spPr bwMode="auto">
              <a:xfrm flipH="1" flipV="1">
                <a:off x="4032" y="3072"/>
                <a:ext cx="1392" cy="432"/>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p>
            </p:txBody>
          </p:sp>
        </p:grpSp>
      </p:grpSp>
      <p:pic>
        <p:nvPicPr>
          <p:cNvPr id="1370136" name="Picture 24" descr="finge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020300" y="5686501"/>
            <a:ext cx="1447800" cy="99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25"/>
          <p:cNvGrpSpPr>
            <a:grpSpLocks/>
          </p:cNvGrpSpPr>
          <p:nvPr/>
        </p:nvGrpSpPr>
        <p:grpSpPr bwMode="auto">
          <a:xfrm>
            <a:off x="2117726" y="2165425"/>
            <a:ext cx="2454275" cy="1011238"/>
            <a:chOff x="374" y="1488"/>
            <a:chExt cx="1546" cy="637"/>
          </a:xfrm>
        </p:grpSpPr>
        <p:pic>
          <p:nvPicPr>
            <p:cNvPr id="37920" name="Picture 26" descr="360-67"/>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08" y="1488"/>
              <a:ext cx="912" cy="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21" name="Text Box 27"/>
            <p:cNvSpPr txBox="1">
              <a:spLocks noChangeArrowheads="1"/>
            </p:cNvSpPr>
            <p:nvPr/>
          </p:nvSpPr>
          <p:spPr bwMode="auto">
            <a:xfrm>
              <a:off x="374" y="1831"/>
              <a:ext cx="67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1400" b="1">
                  <a:latin typeface="Arial" charset="0"/>
                </a:rPr>
                <a:t>Mainframe</a:t>
              </a:r>
            </a:p>
          </p:txBody>
        </p:sp>
      </p:grpSp>
      <p:grpSp>
        <p:nvGrpSpPr>
          <p:cNvPr id="7" name="Group 28"/>
          <p:cNvGrpSpPr>
            <a:grpSpLocks/>
          </p:cNvGrpSpPr>
          <p:nvPr/>
        </p:nvGrpSpPr>
        <p:grpSpPr bwMode="auto">
          <a:xfrm>
            <a:off x="2895601" y="2775025"/>
            <a:ext cx="2189163" cy="914400"/>
            <a:chOff x="864" y="1872"/>
            <a:chExt cx="1379" cy="576"/>
          </a:xfrm>
        </p:grpSpPr>
        <p:pic>
          <p:nvPicPr>
            <p:cNvPr id="37918" name="Picture 29" descr="vax11-780"/>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flipH="1">
              <a:off x="1680" y="1872"/>
              <a:ext cx="563" cy="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19" name="Text Box 30"/>
            <p:cNvSpPr txBox="1">
              <a:spLocks noChangeArrowheads="1"/>
            </p:cNvSpPr>
            <p:nvPr/>
          </p:nvSpPr>
          <p:spPr bwMode="auto">
            <a:xfrm>
              <a:off x="864" y="2160"/>
              <a:ext cx="84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1400" b="1">
                  <a:latin typeface="Arial" charset="0"/>
                </a:rPr>
                <a:t>Minicomputer</a:t>
              </a:r>
            </a:p>
          </p:txBody>
        </p:sp>
      </p:grpSp>
      <p:grpSp>
        <p:nvGrpSpPr>
          <p:cNvPr id="8" name="Group 31"/>
          <p:cNvGrpSpPr>
            <a:grpSpLocks/>
          </p:cNvGrpSpPr>
          <p:nvPr/>
        </p:nvGrpSpPr>
        <p:grpSpPr bwMode="auto">
          <a:xfrm>
            <a:off x="3810000" y="3384625"/>
            <a:ext cx="2133600" cy="630238"/>
            <a:chOff x="1440" y="2256"/>
            <a:chExt cx="1344" cy="397"/>
          </a:xfrm>
        </p:grpSpPr>
        <p:pic>
          <p:nvPicPr>
            <p:cNvPr id="37916" name="Picture 32" descr="sun3+3d"/>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160" y="2256"/>
              <a:ext cx="624" cy="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17" name="Text Box 33"/>
            <p:cNvSpPr txBox="1">
              <a:spLocks noChangeArrowheads="1"/>
            </p:cNvSpPr>
            <p:nvPr/>
          </p:nvSpPr>
          <p:spPr bwMode="auto">
            <a:xfrm>
              <a:off x="1440" y="2448"/>
              <a:ext cx="761"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1400" b="1">
                  <a:latin typeface="Arial" charset="0"/>
                </a:rPr>
                <a:t>Workstation</a:t>
              </a:r>
            </a:p>
          </p:txBody>
        </p:sp>
      </p:grpSp>
      <p:grpSp>
        <p:nvGrpSpPr>
          <p:cNvPr id="9" name="Group 34"/>
          <p:cNvGrpSpPr>
            <a:grpSpLocks/>
          </p:cNvGrpSpPr>
          <p:nvPr/>
        </p:nvGrpSpPr>
        <p:grpSpPr bwMode="auto">
          <a:xfrm>
            <a:off x="5486401" y="3689425"/>
            <a:ext cx="974725" cy="609600"/>
            <a:chOff x="2496" y="2448"/>
            <a:chExt cx="614" cy="384"/>
          </a:xfrm>
        </p:grpSpPr>
        <p:pic>
          <p:nvPicPr>
            <p:cNvPr id="37914" name="Picture 35" descr="pcsm"/>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784" y="2448"/>
              <a:ext cx="326"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15" name="Text Box 36"/>
            <p:cNvSpPr txBox="1">
              <a:spLocks noChangeArrowheads="1"/>
            </p:cNvSpPr>
            <p:nvPr/>
          </p:nvSpPr>
          <p:spPr bwMode="auto">
            <a:xfrm>
              <a:off x="2496" y="2640"/>
              <a:ext cx="27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1400" b="1">
                  <a:latin typeface="Arial" charset="0"/>
                </a:rPr>
                <a:t>PC</a:t>
              </a:r>
            </a:p>
          </p:txBody>
        </p:sp>
      </p:grpSp>
      <p:grpSp>
        <p:nvGrpSpPr>
          <p:cNvPr id="10" name="Group 37"/>
          <p:cNvGrpSpPr>
            <a:grpSpLocks/>
          </p:cNvGrpSpPr>
          <p:nvPr/>
        </p:nvGrpSpPr>
        <p:grpSpPr bwMode="auto">
          <a:xfrm>
            <a:off x="5867400" y="3994225"/>
            <a:ext cx="1257300" cy="647700"/>
            <a:chOff x="2688" y="2640"/>
            <a:chExt cx="792" cy="408"/>
          </a:xfrm>
        </p:grpSpPr>
        <p:pic>
          <p:nvPicPr>
            <p:cNvPr id="37912" name="Picture 38" descr="IBM_ThinkPad@ThinkPad_A_Series"/>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3072" y="2640"/>
              <a:ext cx="408" cy="4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13" name="Text Box 39"/>
            <p:cNvSpPr txBox="1">
              <a:spLocks noChangeArrowheads="1"/>
            </p:cNvSpPr>
            <p:nvPr/>
          </p:nvSpPr>
          <p:spPr bwMode="auto">
            <a:xfrm>
              <a:off x="2688" y="2832"/>
              <a:ext cx="487"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1400" b="1">
                  <a:latin typeface="Arial" charset="0"/>
                </a:rPr>
                <a:t>Laptop</a:t>
              </a:r>
            </a:p>
          </p:txBody>
        </p:sp>
      </p:grpSp>
      <p:grpSp>
        <p:nvGrpSpPr>
          <p:cNvPr id="11" name="Group 40"/>
          <p:cNvGrpSpPr>
            <a:grpSpLocks/>
          </p:cNvGrpSpPr>
          <p:nvPr/>
        </p:nvGrpSpPr>
        <p:grpSpPr bwMode="auto">
          <a:xfrm>
            <a:off x="6505576" y="4535563"/>
            <a:ext cx="957263" cy="381000"/>
            <a:chOff x="3045" y="2928"/>
            <a:chExt cx="603" cy="240"/>
          </a:xfrm>
        </p:grpSpPr>
        <p:pic>
          <p:nvPicPr>
            <p:cNvPr id="37910" name="Picture 41" descr="palm"/>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504" y="2928"/>
              <a:ext cx="14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11" name="Text Box 42"/>
            <p:cNvSpPr txBox="1">
              <a:spLocks noChangeArrowheads="1"/>
            </p:cNvSpPr>
            <p:nvPr/>
          </p:nvSpPr>
          <p:spPr bwMode="auto">
            <a:xfrm>
              <a:off x="3045" y="2976"/>
              <a:ext cx="42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pPr algn="r"/>
              <a:r>
                <a:rPr lang="en-US" sz="1400" b="1">
                  <a:latin typeface="Arial" charset="0"/>
                </a:rPr>
                <a:t>CPSD</a:t>
              </a:r>
            </a:p>
          </p:txBody>
        </p:sp>
      </p:grpSp>
      <p:sp>
        <p:nvSpPr>
          <p:cNvPr id="37907" name="Text Box 43"/>
          <p:cNvSpPr txBox="1">
            <a:spLocks noChangeArrowheads="1"/>
          </p:cNvSpPr>
          <p:nvPr/>
        </p:nvSpPr>
        <p:spPr bwMode="auto">
          <a:xfrm>
            <a:off x="1920876" y="5559797"/>
            <a:ext cx="658344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ja-JP" altLang="en-US" sz="1800" b="1" i="1" dirty="0"/>
              <a:t>“</a:t>
            </a:r>
            <a:r>
              <a:rPr lang="en-US" altLang="ja-JP" sz="1800" b="1" i="1" dirty="0"/>
              <a:t>Roughly every decade a new, lower priced computer class forms based on a new programming platform, network, and interface resulting in new usage and the establishment of a new industry.</a:t>
            </a:r>
            <a:r>
              <a:rPr lang="ja-JP" altLang="en-US" sz="1800" b="1" i="1" dirty="0"/>
              <a:t>”</a:t>
            </a:r>
            <a:r>
              <a:rPr lang="en-US" altLang="ja-JP" sz="1800" b="1" i="1" dirty="0"/>
              <a:t> </a:t>
            </a:r>
            <a:endParaRPr lang="en-US" sz="1800" b="1" i="1" dirty="0"/>
          </a:p>
        </p:txBody>
      </p:sp>
      <p:sp>
        <p:nvSpPr>
          <p:cNvPr id="37908" name="Text Box 45"/>
          <p:cNvSpPr txBox="1">
            <a:spLocks noChangeArrowheads="1"/>
          </p:cNvSpPr>
          <p:nvPr/>
        </p:nvSpPr>
        <p:spPr bwMode="auto">
          <a:xfrm>
            <a:off x="8072614" y="6444057"/>
            <a:ext cx="314607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3600">
                <a:solidFill>
                  <a:schemeClr val="tx1"/>
                </a:solidFill>
                <a:latin typeface="Times New Roman" charset="0"/>
                <a:ea typeface="ＭＳ Ｐゴシック" charset="0"/>
                <a:cs typeface="ＭＳ Ｐゴシック" charset="0"/>
              </a:defRPr>
            </a:lvl1pPr>
            <a:lvl2pPr marL="742950" indent="-285750">
              <a:defRPr sz="3600">
                <a:solidFill>
                  <a:schemeClr val="tx1"/>
                </a:solidFill>
                <a:latin typeface="Times New Roman" charset="0"/>
                <a:ea typeface="ＭＳ Ｐゴシック" charset="0"/>
              </a:defRPr>
            </a:lvl2pPr>
            <a:lvl3pPr marL="1143000" indent="-228600">
              <a:defRPr sz="3600">
                <a:solidFill>
                  <a:schemeClr val="tx1"/>
                </a:solidFill>
                <a:latin typeface="Times New Roman" charset="0"/>
                <a:ea typeface="ＭＳ Ｐゴシック" charset="0"/>
              </a:defRPr>
            </a:lvl3pPr>
            <a:lvl4pPr marL="1600200" indent="-228600">
              <a:defRPr sz="3600">
                <a:solidFill>
                  <a:schemeClr val="tx1"/>
                </a:solidFill>
                <a:latin typeface="Times New Roman" charset="0"/>
                <a:ea typeface="ＭＳ Ｐゴシック" charset="0"/>
              </a:defRPr>
            </a:lvl4pPr>
            <a:lvl5pPr marL="2057400" indent="-228600">
              <a:defRPr sz="36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a:solidFill>
                  <a:schemeClr val="tx1"/>
                </a:solidFill>
                <a:latin typeface="Times New Roman" charset="0"/>
                <a:ea typeface="ＭＳ Ｐゴシック" charset="0"/>
              </a:defRPr>
            </a:lvl9pPr>
          </a:lstStyle>
          <a:p>
            <a:r>
              <a:rPr lang="en-US" sz="1800" dirty="0">
                <a:solidFill>
                  <a:srgbClr val="000066"/>
                </a:solidFill>
                <a:latin typeface="Arial" charset="0"/>
              </a:rPr>
              <a:t>Credit: D. Culler</a:t>
            </a:r>
          </a:p>
        </p:txBody>
      </p:sp>
      <p:pic>
        <p:nvPicPr>
          <p:cNvPr id="37909" name="Picture 45"/>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9155112" y="259079"/>
            <a:ext cx="1247775" cy="160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566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701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1370136"/>
                                        </p:tgtEl>
                                        <p:attrNameLst>
                                          <p:attrName>style.visibility</p:attrName>
                                        </p:attrNameLst>
                                      </p:cBhvr>
                                      <p:to>
                                        <p:strVal val="visible"/>
                                      </p:to>
                                    </p:set>
                                    <p:animEffect transition="in" filter="dissolve">
                                      <p:cBhvr>
                                        <p:cTn id="40" dur="500"/>
                                        <p:tgtEl>
                                          <p:spTgt spid="137013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370120"/>
                                        </p:tgtEl>
                                        <p:attrNameLst>
                                          <p:attrName>style.visibility</p:attrName>
                                        </p:attrNameLst>
                                      </p:cBhvr>
                                      <p:to>
                                        <p:strVal val="visible"/>
                                      </p:to>
                                    </p:set>
                                    <p:animEffect transition="in" filter="dissolve">
                                      <p:cBhvr>
                                        <p:cTn id="55" dur="500"/>
                                        <p:tgtEl>
                                          <p:spTgt spid="1370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012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Trends</a:t>
            </a:r>
          </a:p>
        </p:txBody>
      </p:sp>
      <p:sp>
        <p:nvSpPr>
          <p:cNvPr id="3" name="Content Placeholder 2"/>
          <p:cNvSpPr>
            <a:spLocks noGrp="1"/>
          </p:cNvSpPr>
          <p:nvPr>
            <p:ph idx="1"/>
          </p:nvPr>
        </p:nvSpPr>
        <p:spPr/>
        <p:txBody>
          <a:bodyPr>
            <a:normAutofit fontScale="92500" lnSpcReduction="10000"/>
          </a:bodyPr>
          <a:lstStyle/>
          <a:p>
            <a:r>
              <a:rPr lang="en-US" dirty="0"/>
              <a:t>Multi-core embedded with System-on-a-Chip (SoC)</a:t>
            </a:r>
          </a:p>
          <a:p>
            <a:endParaRPr lang="en-US" dirty="0"/>
          </a:p>
          <a:p>
            <a:r>
              <a:rPr lang="en-US" dirty="0"/>
              <a:t>Better, cheaper, lower power sensors</a:t>
            </a:r>
          </a:p>
          <a:p>
            <a:endParaRPr lang="en-US" dirty="0"/>
          </a:p>
          <a:p>
            <a:r>
              <a:rPr lang="en-US" dirty="0"/>
              <a:t>Better communication</a:t>
            </a:r>
          </a:p>
          <a:p>
            <a:pPr lvl="1"/>
            <a:r>
              <a:rPr lang="en-US" dirty="0"/>
              <a:t>Bluetooth Low-Energy</a:t>
            </a:r>
          </a:p>
          <a:p>
            <a:pPr lvl="1"/>
            <a:r>
              <a:rPr lang="en-US" dirty="0"/>
              <a:t>802.15.4</a:t>
            </a:r>
          </a:p>
          <a:p>
            <a:pPr lvl="1"/>
            <a:r>
              <a:rPr lang="en-US" dirty="0"/>
              <a:t>802.11 AC</a:t>
            </a:r>
          </a:p>
          <a:p>
            <a:pPr lvl="1"/>
            <a:r>
              <a:rPr lang="en-US" dirty="0"/>
              <a:t>LP-WAN</a:t>
            </a:r>
          </a:p>
          <a:p>
            <a:pPr lvl="1"/>
            <a:endParaRPr lang="en-US" dirty="0"/>
          </a:p>
          <a:p>
            <a:r>
              <a:rPr lang="en-US" dirty="0"/>
              <a:t>Energy Harvesting / Ultra Low Power</a:t>
            </a:r>
          </a:p>
          <a:p>
            <a:endParaRPr lang="en-US" dirty="0"/>
          </a:p>
        </p:txBody>
      </p:sp>
    </p:spTree>
    <p:extLst>
      <p:ext uri="{BB962C8B-B14F-4D97-AF65-F5344CB8AC3E}">
        <p14:creationId xmlns:p14="http://schemas.microsoft.com/office/powerpoint/2010/main" val="534191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942" y="3054736"/>
            <a:ext cx="8229600" cy="534327"/>
          </a:xfrm>
        </p:spPr>
        <p:txBody>
          <a:bodyPr>
            <a:normAutofit fontScale="90000"/>
          </a:bodyPr>
          <a:lstStyle/>
          <a:p>
            <a:pPr algn="ctr"/>
            <a:r>
              <a:rPr lang="en-US" dirty="0"/>
              <a:t>Why is embedded different?</a:t>
            </a:r>
          </a:p>
        </p:txBody>
      </p:sp>
    </p:spTree>
    <p:extLst>
      <p:ext uri="{BB962C8B-B14F-4D97-AF65-F5344CB8AC3E}">
        <p14:creationId xmlns:p14="http://schemas.microsoft.com/office/powerpoint/2010/main" val="237066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sz="3200" dirty="0">
                <a:effectLst>
                  <a:outerShdw blurRad="38100" dist="38100" dir="2700000" algn="tl">
                    <a:srgbClr val="DDDDDD"/>
                  </a:outerShdw>
                </a:effectLst>
                <a:latin typeface="+mj-lt"/>
              </a:rPr>
              <a:t>Typical Embedded System Challenges (1-2)</a:t>
            </a:r>
          </a:p>
        </p:txBody>
      </p:sp>
      <p:sp>
        <p:nvSpPr>
          <p:cNvPr id="18435" name="Rectangle 3"/>
          <p:cNvSpPr>
            <a:spLocks noGrp="1" noChangeArrowheads="1"/>
          </p:cNvSpPr>
          <p:nvPr>
            <p:ph idx="1"/>
          </p:nvPr>
        </p:nvSpPr>
        <p:spPr/>
        <p:txBody>
          <a:bodyPr/>
          <a:lstStyle/>
          <a:p>
            <a:pPr eaLnBrk="1" hangingPunct="1"/>
            <a:r>
              <a:rPr lang="en-US" sz="2000" dirty="0">
                <a:latin typeface="+mn-lt"/>
              </a:rPr>
              <a:t>Small Size, Low Weight </a:t>
            </a:r>
          </a:p>
          <a:p>
            <a:pPr lvl="1" eaLnBrk="1" hangingPunct="1"/>
            <a:r>
              <a:rPr lang="en-US" dirty="0">
                <a:latin typeface="+mn-lt"/>
              </a:rPr>
              <a:t>Hand­held electronics </a:t>
            </a:r>
          </a:p>
          <a:p>
            <a:pPr lvl="1" eaLnBrk="1" hangingPunct="1"/>
            <a:r>
              <a:rPr lang="en-US" dirty="0">
                <a:latin typeface="+mn-lt"/>
              </a:rPr>
              <a:t>Transportation applications ­­ weight costs money </a:t>
            </a:r>
          </a:p>
          <a:p>
            <a:pPr eaLnBrk="1" hangingPunct="1"/>
            <a:r>
              <a:rPr lang="en-US" sz="2000" dirty="0">
                <a:latin typeface="+mn-lt"/>
              </a:rPr>
              <a:t>Low Power </a:t>
            </a:r>
          </a:p>
          <a:p>
            <a:pPr lvl="1" eaLnBrk="1" hangingPunct="1"/>
            <a:r>
              <a:rPr lang="en-US" dirty="0">
                <a:latin typeface="+mn-lt"/>
              </a:rPr>
              <a:t>Battery power for 8+ hours (laptops often last only 2 hours) </a:t>
            </a:r>
          </a:p>
          <a:p>
            <a:pPr lvl="1" eaLnBrk="1" hangingPunct="1"/>
            <a:r>
              <a:rPr lang="en-US" dirty="0">
                <a:latin typeface="+mn-lt"/>
              </a:rPr>
              <a:t>Limited cooling may limit power even if AC power available </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l="17698" r="17799"/>
          <a:stretch/>
        </p:blipFill>
        <p:spPr>
          <a:xfrm>
            <a:off x="1676401" y="3733800"/>
            <a:ext cx="2422525" cy="2534790"/>
          </a:xfrm>
          <a:prstGeom prst="rect">
            <a:avLst/>
          </a:prstGeom>
        </p:spPr>
      </p:pic>
      <p:pic>
        <p:nvPicPr>
          <p:cNvPr id="5" name="Picture 4"/>
          <p:cNvPicPr>
            <a:picLocks noChangeAspect="1"/>
          </p:cNvPicPr>
          <p:nvPr/>
        </p:nvPicPr>
        <p:blipFill>
          <a:blip r:embed="rId4"/>
          <a:stretch>
            <a:fillRect/>
          </a:stretch>
        </p:blipFill>
        <p:spPr>
          <a:xfrm>
            <a:off x="7755745" y="3683000"/>
            <a:ext cx="2908300" cy="2794000"/>
          </a:xfrm>
          <a:prstGeom prst="rect">
            <a:avLst/>
          </a:prstGeom>
        </p:spPr>
      </p:pic>
      <p:pic>
        <p:nvPicPr>
          <p:cNvPr id="4" name="Picture 3"/>
          <p:cNvPicPr>
            <a:picLocks noChangeAspect="1"/>
          </p:cNvPicPr>
          <p:nvPr/>
        </p:nvPicPr>
        <p:blipFill>
          <a:blip r:embed="rId5"/>
          <a:stretch>
            <a:fillRect/>
          </a:stretch>
        </p:blipFill>
        <p:spPr>
          <a:xfrm>
            <a:off x="4419600" y="4419601"/>
            <a:ext cx="3581400" cy="1598839"/>
          </a:xfrm>
          <a:prstGeom prst="rect">
            <a:avLst/>
          </a:prstGeom>
        </p:spPr>
      </p:pic>
    </p:spTree>
    <p:extLst>
      <p:ext uri="{BB962C8B-B14F-4D97-AF65-F5344CB8AC3E}">
        <p14:creationId xmlns:p14="http://schemas.microsoft.com/office/powerpoint/2010/main" val="167927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Mercedes reveal 2020 F1 car, the W11, ahead of track debut | Formula 1®">
            <a:extLst>
              <a:ext uri="{FF2B5EF4-FFF2-40B4-BE49-F238E27FC236}">
                <a16:creationId xmlns:a16="http://schemas.microsoft.com/office/drawing/2014/main" id="{7218B897-40DF-B547-93A6-8F5AA2AF16A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37788" y="3956509"/>
            <a:ext cx="5319252" cy="29920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1794" name="Rectangle 2"/>
          <p:cNvSpPr>
            <a:spLocks noGrp="1" noChangeArrowheads="1"/>
          </p:cNvSpPr>
          <p:nvPr>
            <p:ph type="title"/>
          </p:nvPr>
        </p:nvSpPr>
        <p:spPr/>
        <p:txBody>
          <a:bodyPr/>
          <a:lstStyle/>
          <a:p>
            <a:r>
              <a:rPr lang="en-US" sz="3200" dirty="0">
                <a:effectLst>
                  <a:outerShdw blurRad="38100" dist="38100" dir="2700000" algn="tl">
                    <a:srgbClr val="DDDDDD"/>
                  </a:outerShdw>
                </a:effectLst>
                <a:latin typeface="+mn-lt"/>
              </a:rPr>
              <a:t>Typical Embedded System Challenges  (2-2)</a:t>
            </a:r>
          </a:p>
        </p:txBody>
      </p:sp>
      <p:sp>
        <p:nvSpPr>
          <p:cNvPr id="18435" name="Rectangle 3"/>
          <p:cNvSpPr>
            <a:spLocks noGrp="1" noChangeArrowheads="1"/>
          </p:cNvSpPr>
          <p:nvPr>
            <p:ph idx="1"/>
          </p:nvPr>
        </p:nvSpPr>
        <p:spPr/>
        <p:txBody>
          <a:bodyPr/>
          <a:lstStyle/>
          <a:p>
            <a:pPr eaLnBrk="1" hangingPunct="1"/>
            <a:r>
              <a:rPr lang="en-US" sz="2000" dirty="0">
                <a:latin typeface="+mn-lt"/>
              </a:rPr>
              <a:t>Harsh environment </a:t>
            </a:r>
          </a:p>
          <a:p>
            <a:pPr lvl="1" eaLnBrk="1" hangingPunct="1"/>
            <a:r>
              <a:rPr lang="en-US" dirty="0">
                <a:latin typeface="+mn-lt"/>
              </a:rPr>
              <a:t>Heat, vibration, shock </a:t>
            </a:r>
          </a:p>
          <a:p>
            <a:pPr lvl="1" eaLnBrk="1" hangingPunct="1"/>
            <a:r>
              <a:rPr lang="en-US" dirty="0">
                <a:latin typeface="+mn-lt"/>
              </a:rPr>
              <a:t>Power fluctuations, RF interference, lightning </a:t>
            </a:r>
          </a:p>
          <a:p>
            <a:pPr lvl="1" eaLnBrk="1" hangingPunct="1"/>
            <a:r>
              <a:rPr lang="en-US" dirty="0">
                <a:latin typeface="+mn-lt"/>
              </a:rPr>
              <a:t>Water, corrosion, physical abuse </a:t>
            </a:r>
          </a:p>
          <a:p>
            <a:pPr eaLnBrk="1" hangingPunct="1"/>
            <a:r>
              <a:rPr lang="en-US" sz="2000" dirty="0">
                <a:latin typeface="+mn-lt"/>
              </a:rPr>
              <a:t>Safety-critical operation </a:t>
            </a:r>
          </a:p>
          <a:p>
            <a:pPr lvl="1" eaLnBrk="1" hangingPunct="1"/>
            <a:r>
              <a:rPr lang="en-US" dirty="0">
                <a:latin typeface="+mn-lt"/>
              </a:rPr>
              <a:t>Must function correctly </a:t>
            </a:r>
          </a:p>
          <a:p>
            <a:pPr lvl="1" eaLnBrk="1" hangingPunct="1"/>
            <a:r>
              <a:rPr lang="en-US" dirty="0">
                <a:latin typeface="+mn-lt"/>
              </a:rPr>
              <a:t>Must not function incorrectly </a:t>
            </a:r>
          </a:p>
          <a:p>
            <a:pPr eaLnBrk="1" hangingPunct="1"/>
            <a:r>
              <a:rPr lang="en-US" sz="2000" dirty="0">
                <a:latin typeface="+mn-lt"/>
              </a:rPr>
              <a:t>Extreme cost sensitivity </a:t>
            </a:r>
          </a:p>
          <a:p>
            <a:pPr lvl="1" eaLnBrk="1" hangingPunct="1"/>
            <a:r>
              <a:rPr lang="en-US" dirty="0">
                <a:latin typeface="+mn-lt"/>
              </a:rPr>
              <a:t>$.05 adds up over 1,000,000 units </a:t>
            </a:r>
          </a:p>
        </p:txBody>
      </p:sp>
      <p:pic>
        <p:nvPicPr>
          <p:cNvPr id="2" name="Picture 1">
            <a:extLst>
              <a:ext uri="{FF2B5EF4-FFF2-40B4-BE49-F238E27FC236}">
                <a16:creationId xmlns:a16="http://schemas.microsoft.com/office/drawing/2014/main" id="{E5ECA543-D185-034C-B4B6-E90BE1B4206A}"/>
              </a:ext>
            </a:extLst>
          </p:cNvPr>
          <p:cNvPicPr>
            <a:picLocks noChangeAspect="1"/>
          </p:cNvPicPr>
          <p:nvPr/>
        </p:nvPicPr>
        <p:blipFill>
          <a:blip r:embed="rId4"/>
          <a:stretch>
            <a:fillRect/>
          </a:stretch>
        </p:blipFill>
        <p:spPr>
          <a:xfrm>
            <a:off x="8834967" y="2136817"/>
            <a:ext cx="4445000" cy="3771900"/>
          </a:xfrm>
          <a:prstGeom prst="rect">
            <a:avLst/>
          </a:prstGeom>
        </p:spPr>
      </p:pic>
      <p:pic>
        <p:nvPicPr>
          <p:cNvPr id="4" name="Picture 3">
            <a:extLst>
              <a:ext uri="{FF2B5EF4-FFF2-40B4-BE49-F238E27FC236}">
                <a16:creationId xmlns:a16="http://schemas.microsoft.com/office/drawing/2014/main" id="{04166F4C-4D0D-D047-A977-44F2CFD2C6B3}"/>
              </a:ext>
            </a:extLst>
          </p:cNvPr>
          <p:cNvPicPr>
            <a:picLocks noChangeAspect="1"/>
          </p:cNvPicPr>
          <p:nvPr/>
        </p:nvPicPr>
        <p:blipFill>
          <a:blip r:embed="rId5"/>
          <a:stretch>
            <a:fillRect/>
          </a:stretch>
        </p:blipFill>
        <p:spPr>
          <a:xfrm>
            <a:off x="6456319" y="1047750"/>
            <a:ext cx="3523221" cy="3523221"/>
          </a:xfrm>
          <a:prstGeom prst="rect">
            <a:avLst/>
          </a:prstGeom>
        </p:spPr>
      </p:pic>
    </p:spTree>
    <p:extLst>
      <p:ext uri="{BB962C8B-B14F-4D97-AF65-F5344CB8AC3E}">
        <p14:creationId xmlns:p14="http://schemas.microsoft.com/office/powerpoint/2010/main" val="3229433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u="sng" dirty="0">
                <a:effectLst>
                  <a:outerShdw blurRad="38100" dist="38100" dir="2700000" algn="tl">
                    <a:srgbClr val="DDDDDD"/>
                  </a:outerShdw>
                </a:effectLst>
                <a:latin typeface="+mj-lt"/>
              </a:rPr>
              <a:t>CPU</a:t>
            </a:r>
            <a:r>
              <a:rPr lang="en-US" dirty="0">
                <a:effectLst>
                  <a:outerShdw blurRad="38100" dist="38100" dir="2700000" algn="tl">
                    <a:srgbClr val="DDDDDD"/>
                  </a:outerShdw>
                </a:effectLst>
                <a:latin typeface="+mj-lt"/>
              </a:rPr>
              <a:t>: An All­ Too ­Common View of Computing</a:t>
            </a:r>
            <a:endParaRPr lang="en-US" sz="4000" dirty="0">
              <a:effectLst>
                <a:outerShdw blurRad="38100" dist="38100" dir="2700000" algn="tl">
                  <a:srgbClr val="DDDDDD"/>
                </a:outerShdw>
              </a:effectLst>
              <a:latin typeface="+mj-lt"/>
            </a:endParaRPr>
          </a:p>
        </p:txBody>
      </p:sp>
      <p:sp>
        <p:nvSpPr>
          <p:cNvPr id="7171" name="Rectangle 3"/>
          <p:cNvSpPr>
            <a:spLocks noGrp="1" noChangeArrowheads="1"/>
          </p:cNvSpPr>
          <p:nvPr>
            <p:ph idx="1"/>
          </p:nvPr>
        </p:nvSpPr>
        <p:spPr/>
        <p:txBody>
          <a:bodyPr/>
          <a:lstStyle/>
          <a:p>
            <a:pPr eaLnBrk="1" hangingPunct="1"/>
            <a:r>
              <a:rPr lang="en-US" dirty="0">
                <a:latin typeface="+mj-lt"/>
              </a:rPr>
              <a:t>Measured by: </a:t>
            </a:r>
            <a:r>
              <a:rPr lang="en-US" dirty="0">
                <a:latin typeface="+mn-lt"/>
              </a:rPr>
              <a:t>Performance</a:t>
            </a:r>
            <a:r>
              <a:rPr lang="en-US" dirty="0">
                <a:latin typeface="Times New Roman" charset="0"/>
              </a:rPr>
              <a:t> </a:t>
            </a:r>
          </a:p>
        </p:txBody>
      </p:sp>
      <p:sp>
        <p:nvSpPr>
          <p:cNvPr id="3" name="Rectangle 5">
            <a:extLst>
              <a:ext uri="{FF2B5EF4-FFF2-40B4-BE49-F238E27FC236}">
                <a16:creationId xmlns:a16="http://schemas.microsoft.com/office/drawing/2014/main" id="{35F76E72-649D-7FB7-92F8-2B4F9E31178C}"/>
              </a:ext>
            </a:extLst>
          </p:cNvPr>
          <p:cNvSpPr>
            <a:spLocks noChangeArrowheads="1"/>
          </p:cNvSpPr>
          <p:nvPr/>
        </p:nvSpPr>
        <p:spPr bwMode="auto">
          <a:xfrm>
            <a:off x="4648201" y="3505201"/>
            <a:ext cx="1317625" cy="606425"/>
          </a:xfrm>
          <a:prstGeom prst="rect">
            <a:avLst/>
          </a:prstGeom>
          <a:solidFill>
            <a:srgbClr val="FF6600"/>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2400" b="1">
                <a:solidFill>
                  <a:srgbClr val="FFFFFF"/>
                </a:solidFill>
                <a:latin typeface="Arial Narrow" pitchFamily="34" charset="0"/>
              </a:rPr>
              <a:t>CPU</a:t>
            </a:r>
          </a:p>
        </p:txBody>
      </p:sp>
    </p:spTree>
    <p:extLst>
      <p:ext uri="{BB962C8B-B14F-4D97-AF65-F5344CB8AC3E}">
        <p14:creationId xmlns:p14="http://schemas.microsoft.com/office/powerpoint/2010/main" val="3568702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defRPr/>
            </a:pPr>
            <a:r>
              <a:rPr lang="en-US" dirty="0"/>
              <a:t>An Enlightened Computer Engineer's View </a:t>
            </a:r>
            <a:endParaRPr lang="en-US" sz="4000" dirty="0">
              <a:ea typeface="+mj-ea"/>
            </a:endParaRPr>
          </a:p>
        </p:txBody>
      </p:sp>
      <p:sp>
        <p:nvSpPr>
          <p:cNvPr id="9219" name="Rectangle 3"/>
          <p:cNvSpPr>
            <a:spLocks noGrp="1" noChangeArrowheads="1"/>
          </p:cNvSpPr>
          <p:nvPr>
            <p:ph idx="1"/>
          </p:nvPr>
        </p:nvSpPr>
        <p:spPr/>
        <p:txBody>
          <a:bodyPr/>
          <a:lstStyle/>
          <a:p>
            <a:pPr eaLnBrk="1" hangingPunct="1"/>
            <a:r>
              <a:rPr lang="en-US" dirty="0">
                <a:latin typeface="+mn-lt"/>
              </a:rPr>
              <a:t>Measured by: Performance, Cost </a:t>
            </a:r>
          </a:p>
          <a:p>
            <a:pPr lvl="2" eaLnBrk="1" hangingPunct="1"/>
            <a:r>
              <a:rPr lang="en-US" dirty="0">
                <a:latin typeface="+mn-lt"/>
              </a:rPr>
              <a:t>Compilers &amp; OS matter </a:t>
            </a:r>
          </a:p>
        </p:txBody>
      </p:sp>
      <p:sp>
        <p:nvSpPr>
          <p:cNvPr id="9220" name="Line 4"/>
          <p:cNvSpPr>
            <a:spLocks noChangeShapeType="1"/>
          </p:cNvSpPr>
          <p:nvPr/>
        </p:nvSpPr>
        <p:spPr bwMode="auto">
          <a:xfrm rot="5400000" flipV="1">
            <a:off x="6072188" y="2767013"/>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sp>
        <p:nvSpPr>
          <p:cNvPr id="9221" name="Rectangle 5"/>
          <p:cNvSpPr>
            <a:spLocks noChangeArrowheads="1"/>
          </p:cNvSpPr>
          <p:nvPr/>
        </p:nvSpPr>
        <p:spPr bwMode="auto">
          <a:xfrm>
            <a:off x="4648201" y="3505201"/>
            <a:ext cx="1317625" cy="606425"/>
          </a:xfrm>
          <a:prstGeom prst="rect">
            <a:avLst/>
          </a:prstGeom>
          <a:solidFill>
            <a:srgbClr val="FF6600"/>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2400" b="1">
                <a:solidFill>
                  <a:srgbClr val="FFFFFF"/>
                </a:solidFill>
                <a:latin typeface="Arial Narrow" pitchFamily="34" charset="0"/>
              </a:rPr>
              <a:t>CPU</a:t>
            </a:r>
          </a:p>
        </p:txBody>
      </p:sp>
      <p:sp>
        <p:nvSpPr>
          <p:cNvPr id="9222" name="Rectangle 6"/>
          <p:cNvSpPr>
            <a:spLocks noChangeArrowheads="1"/>
          </p:cNvSpPr>
          <p:nvPr/>
        </p:nvSpPr>
        <p:spPr bwMode="auto">
          <a:xfrm>
            <a:off x="4738688" y="2728913"/>
            <a:ext cx="1173162"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b="1">
                <a:solidFill>
                  <a:srgbClr val="000000"/>
                </a:solidFill>
                <a:latin typeface="Arial Narrow" pitchFamily="34" charset="0"/>
              </a:rPr>
              <a:t>Cache</a:t>
            </a:r>
            <a:endParaRPr lang="en-US" sz="2400" b="1">
              <a:solidFill>
                <a:srgbClr val="000000"/>
              </a:solidFill>
              <a:latin typeface="Arial Narrow" pitchFamily="34" charset="0"/>
            </a:endParaRPr>
          </a:p>
        </p:txBody>
      </p:sp>
      <p:sp>
        <p:nvSpPr>
          <p:cNvPr id="9223" name="Rectangle 7"/>
          <p:cNvSpPr>
            <a:spLocks noChangeArrowheads="1"/>
          </p:cNvSpPr>
          <p:nvPr/>
        </p:nvSpPr>
        <p:spPr bwMode="auto">
          <a:xfrm>
            <a:off x="6262688" y="2728913"/>
            <a:ext cx="1173162"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b="1">
                <a:solidFill>
                  <a:srgbClr val="000000"/>
                </a:solidFill>
                <a:latin typeface="Arial Narrow" pitchFamily="34" charset="0"/>
              </a:rPr>
              <a:t>Memory</a:t>
            </a:r>
            <a:endParaRPr lang="en-US" sz="2400" b="1">
              <a:solidFill>
                <a:srgbClr val="000000"/>
              </a:solidFill>
              <a:latin typeface="Arial Narrow" pitchFamily="34" charset="0"/>
            </a:endParaRPr>
          </a:p>
        </p:txBody>
      </p:sp>
      <p:sp>
        <p:nvSpPr>
          <p:cNvPr id="9224" name="Line 8"/>
          <p:cNvSpPr>
            <a:spLocks noChangeShapeType="1"/>
          </p:cNvSpPr>
          <p:nvPr/>
        </p:nvSpPr>
        <p:spPr bwMode="auto">
          <a:xfrm flipV="1">
            <a:off x="5348288" y="3109913"/>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grpSp>
        <p:nvGrpSpPr>
          <p:cNvPr id="3" name="Group 2"/>
          <p:cNvGrpSpPr/>
          <p:nvPr/>
        </p:nvGrpSpPr>
        <p:grpSpPr>
          <a:xfrm>
            <a:off x="5943601" y="3581400"/>
            <a:ext cx="1554163" cy="387350"/>
            <a:chOff x="4419600" y="3581400"/>
            <a:chExt cx="1554163" cy="387350"/>
          </a:xfrm>
        </p:grpSpPr>
        <p:sp>
          <p:nvSpPr>
            <p:cNvPr id="143369" name="Line 9"/>
            <p:cNvSpPr>
              <a:spLocks noChangeShapeType="1"/>
            </p:cNvSpPr>
            <p:nvPr/>
          </p:nvSpPr>
          <p:spPr bwMode="auto">
            <a:xfrm rot="5400000" flipV="1">
              <a:off x="4610100" y="361950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sp>
          <p:nvSpPr>
            <p:cNvPr id="143370" name="Rectangle 10"/>
            <p:cNvSpPr>
              <a:spLocks noChangeArrowheads="1"/>
            </p:cNvSpPr>
            <p:nvPr/>
          </p:nvSpPr>
          <p:spPr bwMode="auto">
            <a:xfrm>
              <a:off x="4800600" y="358140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b="1">
                  <a:solidFill>
                    <a:srgbClr val="000000"/>
                  </a:solidFill>
                  <a:latin typeface="Arial Narrow" pitchFamily="34" charset="0"/>
                </a:rPr>
                <a:t>I/O</a:t>
              </a:r>
              <a:endParaRPr lang="en-US" sz="2400" b="1">
                <a:solidFill>
                  <a:srgbClr val="000000"/>
                </a:solidFill>
                <a:latin typeface="Arial Narrow" pitchFamily="34" charset="0"/>
              </a:endParaRPr>
            </a:p>
          </p:txBody>
        </p:sp>
      </p:grpSp>
    </p:spTree>
    <p:extLst>
      <p:ext uri="{BB962C8B-B14F-4D97-AF65-F5344CB8AC3E}">
        <p14:creationId xmlns:p14="http://schemas.microsoft.com/office/powerpoint/2010/main" val="277523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52800" y="2590800"/>
            <a:ext cx="3962400" cy="1676400"/>
            <a:chOff x="1828800" y="2590800"/>
            <a:chExt cx="3962400" cy="1676400"/>
          </a:xfrm>
        </p:grpSpPr>
        <p:sp>
          <p:nvSpPr>
            <p:cNvPr id="145410" name="Rectangle 2"/>
            <p:cNvSpPr>
              <a:spLocks noChangeArrowheads="1"/>
            </p:cNvSpPr>
            <p:nvPr/>
          </p:nvSpPr>
          <p:spPr bwMode="auto">
            <a:xfrm>
              <a:off x="1828800" y="2590800"/>
              <a:ext cx="3962400" cy="1676400"/>
            </a:xfrm>
            <a:prstGeom prst="rect">
              <a:avLst/>
            </a:prstGeom>
            <a:solidFill>
              <a:srgbClr val="FFFFCC"/>
            </a:solidFill>
            <a:ln w="9525">
              <a:solidFill>
                <a:schemeClr val="tx1"/>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sp>
          <p:nvSpPr>
            <p:cNvPr id="145428" name="Text Box 20"/>
            <p:cNvSpPr txBox="1">
              <a:spLocks noChangeArrowheads="1"/>
            </p:cNvSpPr>
            <p:nvPr/>
          </p:nvSpPr>
          <p:spPr bwMode="auto">
            <a:xfrm>
              <a:off x="1828800" y="3048000"/>
              <a:ext cx="168823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defTabSz="914400" eaLnBrk="0" fontAlgn="base" hangingPunct="0">
                <a:spcBef>
                  <a:spcPct val="0"/>
                </a:spcBef>
                <a:spcAft>
                  <a:spcPct val="0"/>
                </a:spcAft>
              </a:pPr>
              <a:r>
                <a:rPr lang="en-US" sz="1800" b="1" dirty="0">
                  <a:solidFill>
                    <a:srgbClr val="000000"/>
                  </a:solidFill>
                  <a:latin typeface="Calibri"/>
                </a:rPr>
                <a:t>Microcontroller</a:t>
              </a:r>
              <a:endParaRPr lang="en-US" b="1" dirty="0">
                <a:solidFill>
                  <a:srgbClr val="000000"/>
                </a:solidFill>
                <a:latin typeface="Calibri"/>
              </a:endParaRPr>
            </a:p>
          </p:txBody>
        </p:sp>
      </p:grpSp>
      <p:sp>
        <p:nvSpPr>
          <p:cNvPr id="145411" name="Rectangle 3"/>
          <p:cNvSpPr>
            <a:spLocks noGrp="1" noChangeArrowheads="1"/>
          </p:cNvSpPr>
          <p:nvPr>
            <p:ph type="title"/>
          </p:nvPr>
        </p:nvSpPr>
        <p:spPr/>
        <p:txBody>
          <a:bodyPr/>
          <a:lstStyle/>
          <a:p>
            <a:pPr eaLnBrk="1" hangingPunct="1"/>
            <a:r>
              <a:rPr lang="en-US" dirty="0">
                <a:effectLst>
                  <a:outerShdw blurRad="38100" dist="38100" dir="2700000" algn="tl">
                    <a:srgbClr val="DDDDDD"/>
                  </a:outerShdw>
                </a:effectLst>
                <a:latin typeface="+mj-lt"/>
              </a:rPr>
              <a:t>An Embedded Computer Designer's View </a:t>
            </a:r>
          </a:p>
        </p:txBody>
      </p:sp>
      <p:sp>
        <p:nvSpPr>
          <p:cNvPr id="10244" name="Rectangle 4"/>
          <p:cNvSpPr>
            <a:spLocks noGrp="1" noChangeArrowheads="1"/>
          </p:cNvSpPr>
          <p:nvPr>
            <p:ph idx="1"/>
          </p:nvPr>
        </p:nvSpPr>
        <p:spPr>
          <a:xfrm>
            <a:off x="748553" y="1405731"/>
            <a:ext cx="10515600" cy="4351338"/>
          </a:xfrm>
        </p:spPr>
        <p:txBody>
          <a:bodyPr/>
          <a:lstStyle/>
          <a:p>
            <a:pPr eaLnBrk="1" hangingPunct="1"/>
            <a:r>
              <a:rPr lang="en-US" dirty="0">
                <a:latin typeface="+mj-lt"/>
              </a:rPr>
              <a:t>Measured by: Cost, I/O connections, Memory Size, Performance </a:t>
            </a:r>
          </a:p>
          <a:p>
            <a:pPr lvl="1" eaLnBrk="1" hangingPunct="1"/>
            <a:endParaRPr lang="en-US" sz="2400" dirty="0">
              <a:latin typeface="+mj-lt"/>
            </a:endParaRPr>
          </a:p>
        </p:txBody>
      </p:sp>
      <p:sp>
        <p:nvSpPr>
          <p:cNvPr id="10245" name="Line 5"/>
          <p:cNvSpPr>
            <a:spLocks noChangeShapeType="1"/>
          </p:cNvSpPr>
          <p:nvPr/>
        </p:nvSpPr>
        <p:spPr bwMode="auto">
          <a:xfrm rot="10800000" flipV="1">
            <a:off x="5334000" y="236220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sp>
        <p:nvSpPr>
          <p:cNvPr id="10246" name="Rectangle 6"/>
          <p:cNvSpPr>
            <a:spLocks noChangeArrowheads="1"/>
          </p:cNvSpPr>
          <p:nvPr/>
        </p:nvSpPr>
        <p:spPr bwMode="auto">
          <a:xfrm>
            <a:off x="4648201" y="3505201"/>
            <a:ext cx="1317625" cy="606425"/>
          </a:xfrm>
          <a:prstGeom prst="rect">
            <a:avLst/>
          </a:prstGeom>
          <a:solidFill>
            <a:srgbClr val="FF6600"/>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2400" b="1">
                <a:solidFill>
                  <a:srgbClr val="FFFFFF"/>
                </a:solidFill>
                <a:latin typeface="Arial Narrow" pitchFamily="34" charset="0"/>
              </a:rPr>
              <a:t>CPU</a:t>
            </a:r>
          </a:p>
        </p:txBody>
      </p:sp>
      <p:sp>
        <p:nvSpPr>
          <p:cNvPr id="10247" name="Rectangle 7"/>
          <p:cNvSpPr>
            <a:spLocks noChangeArrowheads="1"/>
          </p:cNvSpPr>
          <p:nvPr/>
        </p:nvSpPr>
        <p:spPr bwMode="auto">
          <a:xfrm>
            <a:off x="4738688" y="2728913"/>
            <a:ext cx="1173162"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b="1">
                <a:solidFill>
                  <a:srgbClr val="000000"/>
                </a:solidFill>
                <a:latin typeface="Arial Narrow" pitchFamily="34" charset="0"/>
              </a:rPr>
              <a:t>Cache</a:t>
            </a:r>
            <a:endParaRPr lang="en-US" sz="2400" b="1">
              <a:solidFill>
                <a:srgbClr val="000000"/>
              </a:solidFill>
              <a:latin typeface="Arial Narrow" pitchFamily="34" charset="0"/>
            </a:endParaRPr>
          </a:p>
        </p:txBody>
      </p:sp>
      <p:sp>
        <p:nvSpPr>
          <p:cNvPr id="10248" name="Rectangle 8"/>
          <p:cNvSpPr>
            <a:spLocks noChangeArrowheads="1"/>
          </p:cNvSpPr>
          <p:nvPr/>
        </p:nvSpPr>
        <p:spPr bwMode="auto">
          <a:xfrm>
            <a:off x="4800601" y="198120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b="1">
                <a:solidFill>
                  <a:srgbClr val="000000"/>
                </a:solidFill>
                <a:latin typeface="Arial Narrow" pitchFamily="34" charset="0"/>
              </a:rPr>
              <a:t>Memory</a:t>
            </a:r>
            <a:endParaRPr lang="en-US" sz="2400" b="1">
              <a:solidFill>
                <a:srgbClr val="000000"/>
              </a:solidFill>
              <a:latin typeface="Arial Narrow" pitchFamily="34" charset="0"/>
            </a:endParaRPr>
          </a:p>
        </p:txBody>
      </p:sp>
      <p:sp>
        <p:nvSpPr>
          <p:cNvPr id="10249" name="Line 9"/>
          <p:cNvSpPr>
            <a:spLocks noChangeShapeType="1"/>
          </p:cNvSpPr>
          <p:nvPr/>
        </p:nvSpPr>
        <p:spPr bwMode="auto">
          <a:xfrm flipV="1">
            <a:off x="5348288" y="3109913"/>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sp>
        <p:nvSpPr>
          <p:cNvPr id="10250" name="Line 10"/>
          <p:cNvSpPr>
            <a:spLocks noChangeShapeType="1"/>
          </p:cNvSpPr>
          <p:nvPr/>
        </p:nvSpPr>
        <p:spPr bwMode="auto">
          <a:xfrm rot="10800000" flipV="1">
            <a:off x="5791200" y="411480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sp>
        <p:nvSpPr>
          <p:cNvPr id="10251" name="Rectangle 11"/>
          <p:cNvSpPr>
            <a:spLocks noChangeArrowheads="1"/>
          </p:cNvSpPr>
          <p:nvPr/>
        </p:nvSpPr>
        <p:spPr bwMode="auto">
          <a:xfrm>
            <a:off x="5562601" y="449580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b="1">
                <a:solidFill>
                  <a:srgbClr val="000000"/>
                </a:solidFill>
                <a:latin typeface="Arial Narrow" pitchFamily="34" charset="0"/>
              </a:rPr>
              <a:t>I/O</a:t>
            </a:r>
            <a:endParaRPr lang="en-US" sz="2400" b="1">
              <a:solidFill>
                <a:srgbClr val="000000"/>
              </a:solidFill>
              <a:latin typeface="Arial Narrow" pitchFamily="34" charset="0"/>
            </a:endParaRPr>
          </a:p>
        </p:txBody>
      </p:sp>
      <p:grpSp>
        <p:nvGrpSpPr>
          <p:cNvPr id="5" name="Group 4"/>
          <p:cNvGrpSpPr/>
          <p:nvPr/>
        </p:nvGrpSpPr>
        <p:grpSpPr>
          <a:xfrm>
            <a:off x="4038601" y="4114800"/>
            <a:ext cx="1173163" cy="768350"/>
            <a:chOff x="2514600" y="4114800"/>
            <a:chExt cx="1173163" cy="768350"/>
          </a:xfrm>
        </p:grpSpPr>
        <p:sp>
          <p:nvSpPr>
            <p:cNvPr id="145420" name="Line 12"/>
            <p:cNvSpPr>
              <a:spLocks noChangeShapeType="1"/>
            </p:cNvSpPr>
            <p:nvPr/>
          </p:nvSpPr>
          <p:spPr bwMode="auto">
            <a:xfrm rot="10800000" flipV="1">
              <a:off x="3429000" y="411480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sp>
          <p:nvSpPr>
            <p:cNvPr id="145421" name="Rectangle 13"/>
            <p:cNvSpPr>
              <a:spLocks noChangeArrowheads="1"/>
            </p:cNvSpPr>
            <p:nvPr/>
          </p:nvSpPr>
          <p:spPr bwMode="auto">
            <a:xfrm>
              <a:off x="2514600" y="449580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b="1">
                  <a:solidFill>
                    <a:srgbClr val="000000"/>
                  </a:solidFill>
                  <a:latin typeface="Arial Narrow" pitchFamily="34" charset="0"/>
                </a:rPr>
                <a:t>MMI</a:t>
              </a:r>
              <a:endParaRPr lang="en-US" sz="2400" b="1">
                <a:solidFill>
                  <a:srgbClr val="000000"/>
                </a:solidFill>
                <a:latin typeface="Arial Narrow" pitchFamily="34" charset="0"/>
              </a:endParaRPr>
            </a:p>
          </p:txBody>
        </p:sp>
      </p:grpSp>
      <p:grpSp>
        <p:nvGrpSpPr>
          <p:cNvPr id="3" name="Group 2"/>
          <p:cNvGrpSpPr/>
          <p:nvPr/>
        </p:nvGrpSpPr>
        <p:grpSpPr>
          <a:xfrm>
            <a:off x="5943600" y="3581400"/>
            <a:ext cx="1524000" cy="387350"/>
            <a:chOff x="4419600" y="3581400"/>
            <a:chExt cx="1524000" cy="387350"/>
          </a:xfrm>
        </p:grpSpPr>
        <p:sp>
          <p:nvSpPr>
            <p:cNvPr id="145422" name="Line 14"/>
            <p:cNvSpPr>
              <a:spLocks noChangeShapeType="1"/>
            </p:cNvSpPr>
            <p:nvPr/>
          </p:nvSpPr>
          <p:spPr bwMode="auto">
            <a:xfrm rot="5400000" flipV="1">
              <a:off x="4610100" y="361950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sp>
          <p:nvSpPr>
            <p:cNvPr id="145423" name="Rectangle 15"/>
            <p:cNvSpPr>
              <a:spLocks noChangeArrowheads="1"/>
            </p:cNvSpPr>
            <p:nvPr/>
          </p:nvSpPr>
          <p:spPr bwMode="auto">
            <a:xfrm>
              <a:off x="4800600" y="3581400"/>
              <a:ext cx="762000"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b="1">
                  <a:solidFill>
                    <a:srgbClr val="000000"/>
                  </a:solidFill>
                  <a:latin typeface="Arial Narrow" pitchFamily="34" charset="0"/>
                </a:rPr>
                <a:t>D/A</a:t>
              </a:r>
              <a:endParaRPr lang="en-US" sz="2400" b="1">
                <a:solidFill>
                  <a:srgbClr val="000000"/>
                </a:solidFill>
                <a:latin typeface="Arial Narrow" pitchFamily="34" charset="0"/>
              </a:endParaRPr>
            </a:p>
          </p:txBody>
        </p:sp>
        <p:sp>
          <p:nvSpPr>
            <p:cNvPr id="145426" name="Line 18"/>
            <p:cNvSpPr>
              <a:spLocks noChangeShapeType="1"/>
            </p:cNvSpPr>
            <p:nvPr/>
          </p:nvSpPr>
          <p:spPr bwMode="auto">
            <a:xfrm rot="5400000" flipV="1">
              <a:off x="5753100" y="361950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grpSp>
      <p:grpSp>
        <p:nvGrpSpPr>
          <p:cNvPr id="2" name="Group 1"/>
          <p:cNvGrpSpPr/>
          <p:nvPr/>
        </p:nvGrpSpPr>
        <p:grpSpPr>
          <a:xfrm>
            <a:off x="3124200" y="3581400"/>
            <a:ext cx="1524000" cy="387350"/>
            <a:chOff x="1600200" y="3581400"/>
            <a:chExt cx="1524000" cy="387350"/>
          </a:xfrm>
        </p:grpSpPr>
        <p:sp>
          <p:nvSpPr>
            <p:cNvPr id="145424" name="Line 16"/>
            <p:cNvSpPr>
              <a:spLocks noChangeShapeType="1"/>
            </p:cNvSpPr>
            <p:nvPr/>
          </p:nvSpPr>
          <p:spPr bwMode="auto">
            <a:xfrm rot="5400000" flipV="1">
              <a:off x="2933700" y="361950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sp>
          <p:nvSpPr>
            <p:cNvPr id="145425" name="Rectangle 17"/>
            <p:cNvSpPr>
              <a:spLocks noChangeArrowheads="1"/>
            </p:cNvSpPr>
            <p:nvPr/>
          </p:nvSpPr>
          <p:spPr bwMode="auto">
            <a:xfrm>
              <a:off x="1981200" y="3581400"/>
              <a:ext cx="762000"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b="1">
                  <a:solidFill>
                    <a:srgbClr val="000000"/>
                  </a:solidFill>
                  <a:latin typeface="Arial Narrow" pitchFamily="34" charset="0"/>
                </a:rPr>
                <a:t>A/D</a:t>
              </a:r>
              <a:endParaRPr lang="en-US" sz="2400" b="1">
                <a:solidFill>
                  <a:srgbClr val="000000"/>
                </a:solidFill>
                <a:latin typeface="Arial Narrow" pitchFamily="34" charset="0"/>
              </a:endParaRPr>
            </a:p>
          </p:txBody>
        </p:sp>
        <p:sp>
          <p:nvSpPr>
            <p:cNvPr id="145427" name="Line 19"/>
            <p:cNvSpPr>
              <a:spLocks noChangeShapeType="1"/>
            </p:cNvSpPr>
            <p:nvPr/>
          </p:nvSpPr>
          <p:spPr bwMode="auto">
            <a:xfrm rot="5400000" flipV="1">
              <a:off x="1790700" y="361950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400" b="1">
                <a:solidFill>
                  <a:srgbClr val="000000"/>
                </a:solidFill>
                <a:latin typeface="Arial Narrow" pitchFamily="34" charset="0"/>
              </a:endParaRPr>
            </a:p>
          </p:txBody>
        </p:sp>
      </p:grpSp>
    </p:spTree>
    <p:extLst>
      <p:ext uri="{BB962C8B-B14F-4D97-AF65-F5344CB8AC3E}">
        <p14:creationId xmlns:p14="http://schemas.microsoft.com/office/powerpoint/2010/main" val="217900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Required Acquisitions</a:t>
            </a:r>
            <a:endParaRPr lang="en-US" dirty="0"/>
          </a:p>
        </p:txBody>
      </p:sp>
      <p:sp>
        <p:nvSpPr>
          <p:cNvPr id="3" name="Content Placeholder 2"/>
          <p:cNvSpPr>
            <a:spLocks noGrp="1"/>
          </p:cNvSpPr>
          <p:nvPr>
            <p:ph sz="half" idx="1"/>
          </p:nvPr>
        </p:nvSpPr>
        <p:spPr/>
        <p:txBody>
          <a:bodyPr/>
          <a:lstStyle/>
          <a:p>
            <a:r>
              <a:rPr lang="en-US" dirty="0"/>
              <a:t>Text book</a:t>
            </a:r>
          </a:p>
          <a:p>
            <a:r>
              <a:rPr lang="en-US" dirty="0">
                <a:solidFill>
                  <a:srgbClr val="FF0000"/>
                </a:solidFill>
              </a:rPr>
              <a:t>PIC microcontroller</a:t>
            </a:r>
          </a:p>
          <a:p>
            <a:r>
              <a:rPr lang="en-US" dirty="0">
                <a:solidFill>
                  <a:srgbClr val="FF0000"/>
                </a:solidFill>
              </a:rPr>
              <a:t>MPLAB IDE &amp; MPLSB Compiler &amp; Simulator</a:t>
            </a:r>
          </a:p>
          <a:p>
            <a:r>
              <a:rPr lang="en-US" dirty="0"/>
              <a:t>Arduino </a:t>
            </a:r>
          </a:p>
          <a:p>
            <a:r>
              <a:rPr lang="en-US" dirty="0"/>
              <a:t>Sensors</a:t>
            </a:r>
          </a:p>
          <a:p>
            <a:r>
              <a:rPr lang="en-US" dirty="0"/>
              <a:t>Actuators (Motors)</a:t>
            </a:r>
          </a:p>
          <a:p>
            <a:r>
              <a:rPr lang="en-US" dirty="0"/>
              <a:t>ESP32/ESP8266 </a:t>
            </a:r>
          </a:p>
          <a:p>
            <a:endParaRPr lang="en-US" dirty="0"/>
          </a:p>
        </p:txBody>
      </p:sp>
      <p:sp>
        <p:nvSpPr>
          <p:cNvPr id="6" name="Content Placeholder 5"/>
          <p:cNvSpPr>
            <a:spLocks noGrp="1"/>
          </p:cNvSpPr>
          <p:nvPr>
            <p:ph sz="half" idx="2"/>
          </p:nvPr>
        </p:nvSpPr>
        <p:spPr>
          <a:xfrm>
            <a:off x="6809383" y="2293169"/>
            <a:ext cx="5181600" cy="4351338"/>
          </a:xfrm>
        </p:spPr>
        <p:txBody>
          <a:bodyPr/>
          <a:lstStyle/>
          <a:p>
            <a:endParaRPr lang="en-US" dirty="0"/>
          </a:p>
        </p:txBody>
      </p:sp>
      <p:pic>
        <p:nvPicPr>
          <p:cNvPr id="7" name="Picture 6"/>
          <p:cNvPicPr>
            <a:picLocks noChangeAspect="1"/>
          </p:cNvPicPr>
          <p:nvPr/>
        </p:nvPicPr>
        <p:blipFill>
          <a:blip r:embed="rId2"/>
          <a:stretch>
            <a:fillRect/>
          </a:stretch>
        </p:blipFill>
        <p:spPr>
          <a:xfrm>
            <a:off x="6349284" y="1530705"/>
            <a:ext cx="5641699" cy="3261400"/>
          </a:xfrm>
          <a:prstGeom prst="rect">
            <a:avLst/>
          </a:prstGeom>
        </p:spPr>
      </p:pic>
      <p:pic>
        <p:nvPicPr>
          <p:cNvPr id="4" name="Picture 3"/>
          <p:cNvPicPr>
            <a:picLocks noChangeAspect="1"/>
          </p:cNvPicPr>
          <p:nvPr/>
        </p:nvPicPr>
        <p:blipFill>
          <a:blip r:embed="rId3"/>
          <a:stretch>
            <a:fillRect/>
          </a:stretch>
        </p:blipFill>
        <p:spPr>
          <a:xfrm>
            <a:off x="5852852" y="4549142"/>
            <a:ext cx="2830952" cy="2010853"/>
          </a:xfrm>
          <a:prstGeom prst="rect">
            <a:avLst/>
          </a:prstGeom>
        </p:spPr>
      </p:pic>
      <p:pic>
        <p:nvPicPr>
          <p:cNvPr id="5" name="Picture 4"/>
          <p:cNvPicPr>
            <a:picLocks noChangeAspect="1"/>
          </p:cNvPicPr>
          <p:nvPr/>
        </p:nvPicPr>
        <p:blipFill>
          <a:blip r:embed="rId4"/>
          <a:stretch>
            <a:fillRect/>
          </a:stretch>
        </p:blipFill>
        <p:spPr>
          <a:xfrm>
            <a:off x="8913853" y="4538766"/>
            <a:ext cx="2942623" cy="1956789"/>
          </a:xfrm>
          <a:prstGeom prst="rect">
            <a:avLst/>
          </a:prstGeom>
        </p:spPr>
      </p:pic>
    </p:spTree>
    <p:extLst>
      <p:ext uri="{BB962C8B-B14F-4D97-AF65-F5344CB8AC3E}">
        <p14:creationId xmlns:p14="http://schemas.microsoft.com/office/powerpoint/2010/main" val="2635771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en-US" dirty="0">
                <a:effectLst>
                  <a:outerShdw blurRad="38100" dist="38100" dir="2700000" algn="tl">
                    <a:srgbClr val="DDDDDD"/>
                  </a:outerShdw>
                </a:effectLst>
                <a:latin typeface="+mj-lt"/>
              </a:rPr>
              <a:t>Modern Embedded Systems View</a:t>
            </a:r>
          </a:p>
        </p:txBody>
      </p:sp>
      <p:sp>
        <p:nvSpPr>
          <p:cNvPr id="11267" name="Rectangle 3"/>
          <p:cNvSpPr>
            <a:spLocks noGrp="1" noChangeArrowheads="1"/>
          </p:cNvSpPr>
          <p:nvPr>
            <p:ph idx="1"/>
          </p:nvPr>
        </p:nvSpPr>
        <p:spPr/>
        <p:txBody>
          <a:bodyPr/>
          <a:lstStyle/>
          <a:p>
            <a:pPr eaLnBrk="1" hangingPunct="1"/>
            <a:r>
              <a:rPr lang="en-US" dirty="0">
                <a:latin typeface="+mn-lt"/>
              </a:rPr>
              <a:t>Measured by:  Does it actually work? (and all of the other stuff)</a:t>
            </a:r>
          </a:p>
        </p:txBody>
      </p:sp>
      <p:grpSp>
        <p:nvGrpSpPr>
          <p:cNvPr id="2" name="Group 1"/>
          <p:cNvGrpSpPr/>
          <p:nvPr/>
        </p:nvGrpSpPr>
        <p:grpSpPr>
          <a:xfrm>
            <a:off x="1703504" y="4307307"/>
            <a:ext cx="3505200" cy="2309653"/>
            <a:chOff x="990600" y="1974850"/>
            <a:chExt cx="6832600" cy="4502150"/>
          </a:xfrm>
        </p:grpSpPr>
        <p:sp>
          <p:nvSpPr>
            <p:cNvPr id="11268" name="Rectangle 4"/>
            <p:cNvSpPr>
              <a:spLocks noChangeArrowheads="1"/>
            </p:cNvSpPr>
            <p:nvPr/>
          </p:nvSpPr>
          <p:spPr bwMode="auto">
            <a:xfrm>
              <a:off x="2438400" y="2584450"/>
              <a:ext cx="3962400" cy="1676400"/>
            </a:xfrm>
            <a:prstGeom prst="rect">
              <a:avLst/>
            </a:prstGeom>
            <a:solidFill>
              <a:srgbClr val="FFFFCC"/>
            </a:solidFill>
            <a:ln w="9525">
              <a:solidFill>
                <a:schemeClr val="tx1"/>
              </a:solidFill>
              <a:miter lim="800000"/>
              <a:headEnd/>
              <a:tailEnd/>
            </a:ln>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1269" name="Line 5"/>
            <p:cNvSpPr>
              <a:spLocks noChangeShapeType="1"/>
            </p:cNvSpPr>
            <p:nvPr/>
          </p:nvSpPr>
          <p:spPr bwMode="auto">
            <a:xfrm rot="10800000" flipV="1">
              <a:off x="4419600" y="235585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1270" name="Rectangle 6"/>
            <p:cNvSpPr>
              <a:spLocks noChangeArrowheads="1"/>
            </p:cNvSpPr>
            <p:nvPr/>
          </p:nvSpPr>
          <p:spPr bwMode="auto">
            <a:xfrm>
              <a:off x="3733800" y="3498850"/>
              <a:ext cx="1317625" cy="606425"/>
            </a:xfrm>
            <a:prstGeom prst="rect">
              <a:avLst/>
            </a:prstGeom>
            <a:solidFill>
              <a:srgbClr val="FF6600"/>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FFFFFF"/>
                  </a:solidFill>
                  <a:latin typeface="Arial Narrow" pitchFamily="34" charset="0"/>
                </a:rPr>
                <a:t>CPU</a:t>
              </a:r>
            </a:p>
          </p:txBody>
        </p:sp>
        <p:sp>
          <p:nvSpPr>
            <p:cNvPr id="11271" name="Rectangle 7"/>
            <p:cNvSpPr>
              <a:spLocks noChangeArrowheads="1"/>
            </p:cNvSpPr>
            <p:nvPr/>
          </p:nvSpPr>
          <p:spPr bwMode="auto">
            <a:xfrm>
              <a:off x="3824288" y="2722563"/>
              <a:ext cx="1173162"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Cache</a:t>
              </a:r>
            </a:p>
          </p:txBody>
        </p:sp>
        <p:sp>
          <p:nvSpPr>
            <p:cNvPr id="11272" name="Rectangle 8"/>
            <p:cNvSpPr>
              <a:spLocks noChangeArrowheads="1"/>
            </p:cNvSpPr>
            <p:nvPr/>
          </p:nvSpPr>
          <p:spPr bwMode="auto">
            <a:xfrm>
              <a:off x="3886200" y="197485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Memory</a:t>
              </a:r>
            </a:p>
          </p:txBody>
        </p:sp>
        <p:sp>
          <p:nvSpPr>
            <p:cNvPr id="11273" name="Line 9"/>
            <p:cNvSpPr>
              <a:spLocks noChangeShapeType="1"/>
            </p:cNvSpPr>
            <p:nvPr/>
          </p:nvSpPr>
          <p:spPr bwMode="auto">
            <a:xfrm flipV="1">
              <a:off x="4433888" y="3103563"/>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1274" name="Line 10"/>
            <p:cNvSpPr>
              <a:spLocks noChangeShapeType="1"/>
            </p:cNvSpPr>
            <p:nvPr/>
          </p:nvSpPr>
          <p:spPr bwMode="auto">
            <a:xfrm rot="10800000" flipV="1">
              <a:off x="4876800" y="410845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1275" name="Rectangle 11"/>
            <p:cNvSpPr>
              <a:spLocks noChangeArrowheads="1"/>
            </p:cNvSpPr>
            <p:nvPr/>
          </p:nvSpPr>
          <p:spPr bwMode="auto">
            <a:xfrm>
              <a:off x="4419600" y="448945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I/O</a:t>
              </a:r>
            </a:p>
          </p:txBody>
        </p:sp>
        <p:sp>
          <p:nvSpPr>
            <p:cNvPr id="11276" name="Line 12"/>
            <p:cNvSpPr>
              <a:spLocks noChangeShapeType="1"/>
            </p:cNvSpPr>
            <p:nvPr/>
          </p:nvSpPr>
          <p:spPr bwMode="auto">
            <a:xfrm rot="10800000" flipV="1">
              <a:off x="4038600" y="410845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1277" name="Rectangle 13"/>
            <p:cNvSpPr>
              <a:spLocks noChangeArrowheads="1"/>
            </p:cNvSpPr>
            <p:nvPr/>
          </p:nvSpPr>
          <p:spPr bwMode="auto">
            <a:xfrm>
              <a:off x="3124200" y="448945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MMI</a:t>
              </a:r>
            </a:p>
          </p:txBody>
        </p:sp>
        <p:sp>
          <p:nvSpPr>
            <p:cNvPr id="11278" name="Line 14"/>
            <p:cNvSpPr>
              <a:spLocks noChangeShapeType="1"/>
            </p:cNvSpPr>
            <p:nvPr/>
          </p:nvSpPr>
          <p:spPr bwMode="auto">
            <a:xfrm rot="5400000" flipV="1">
              <a:off x="52197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1279" name="Rectangle 15"/>
            <p:cNvSpPr>
              <a:spLocks noChangeArrowheads="1"/>
            </p:cNvSpPr>
            <p:nvPr/>
          </p:nvSpPr>
          <p:spPr bwMode="auto">
            <a:xfrm>
              <a:off x="5410200" y="3575050"/>
              <a:ext cx="762000"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D/A</a:t>
              </a:r>
            </a:p>
          </p:txBody>
        </p:sp>
        <p:sp>
          <p:nvSpPr>
            <p:cNvPr id="11280" name="Line 16"/>
            <p:cNvSpPr>
              <a:spLocks noChangeShapeType="1"/>
            </p:cNvSpPr>
            <p:nvPr/>
          </p:nvSpPr>
          <p:spPr bwMode="auto">
            <a:xfrm rot="5400000" flipV="1">
              <a:off x="35433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1281" name="Rectangle 17"/>
            <p:cNvSpPr>
              <a:spLocks noChangeArrowheads="1"/>
            </p:cNvSpPr>
            <p:nvPr/>
          </p:nvSpPr>
          <p:spPr bwMode="auto">
            <a:xfrm>
              <a:off x="2590800" y="3575050"/>
              <a:ext cx="762000"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A/D</a:t>
              </a:r>
            </a:p>
          </p:txBody>
        </p:sp>
        <p:sp>
          <p:nvSpPr>
            <p:cNvPr id="147474" name="Line 18"/>
            <p:cNvSpPr>
              <a:spLocks noChangeShapeType="1"/>
            </p:cNvSpPr>
            <p:nvPr/>
          </p:nvSpPr>
          <p:spPr bwMode="auto">
            <a:xfrm rot="5400000" flipV="1">
              <a:off x="63627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47475" name="Line 19"/>
            <p:cNvSpPr>
              <a:spLocks noChangeShapeType="1"/>
            </p:cNvSpPr>
            <p:nvPr/>
          </p:nvSpPr>
          <p:spPr bwMode="auto">
            <a:xfrm rot="5400000" flipV="1">
              <a:off x="24003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1284" name="Text Box 20"/>
            <p:cNvSpPr txBox="1">
              <a:spLocks noChangeArrowheads="1"/>
            </p:cNvSpPr>
            <p:nvPr/>
          </p:nvSpPr>
          <p:spPr bwMode="auto">
            <a:xfrm>
              <a:off x="2438401" y="3055938"/>
              <a:ext cx="2075423" cy="479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defTabSz="914400" eaLnBrk="0" fontAlgn="base" hangingPunct="0">
                <a:spcBef>
                  <a:spcPct val="0"/>
                </a:spcBef>
                <a:spcAft>
                  <a:spcPct val="0"/>
                </a:spcAft>
              </a:pPr>
              <a:r>
                <a:rPr lang="en-US" sz="1000" b="1">
                  <a:solidFill>
                    <a:srgbClr val="000000"/>
                  </a:solidFill>
                </a:rPr>
                <a:t>Microcontroller</a:t>
              </a:r>
            </a:p>
          </p:txBody>
        </p:sp>
        <p:sp>
          <p:nvSpPr>
            <p:cNvPr id="147477" name="Rectangle 21"/>
            <p:cNvSpPr>
              <a:spLocks noChangeArrowheads="1"/>
            </p:cNvSpPr>
            <p:nvPr/>
          </p:nvSpPr>
          <p:spPr bwMode="auto">
            <a:xfrm>
              <a:off x="1066800" y="3575050"/>
              <a:ext cx="1173163"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Sensors</a:t>
              </a:r>
            </a:p>
          </p:txBody>
        </p:sp>
        <p:sp>
          <p:nvSpPr>
            <p:cNvPr id="147478" name="Rectangle 22"/>
            <p:cNvSpPr>
              <a:spLocks noChangeArrowheads="1"/>
            </p:cNvSpPr>
            <p:nvPr/>
          </p:nvSpPr>
          <p:spPr bwMode="auto">
            <a:xfrm>
              <a:off x="6553200" y="3651250"/>
              <a:ext cx="1173163"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Actuator</a:t>
              </a:r>
            </a:p>
          </p:txBody>
        </p:sp>
        <p:sp>
          <p:nvSpPr>
            <p:cNvPr id="147479" name="Rectangle 23"/>
            <p:cNvSpPr>
              <a:spLocks noChangeArrowheads="1"/>
            </p:cNvSpPr>
            <p:nvPr/>
          </p:nvSpPr>
          <p:spPr bwMode="auto">
            <a:xfrm>
              <a:off x="5715000" y="4413250"/>
              <a:ext cx="1524000" cy="53340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Auxiliary Systems</a:t>
              </a:r>
            </a:p>
            <a:p>
              <a:pPr algn="ctr" defTabSz="914400" eaLnBrk="0" fontAlgn="base" hangingPunct="0">
                <a:spcBef>
                  <a:spcPct val="0"/>
                </a:spcBef>
                <a:spcAft>
                  <a:spcPct val="0"/>
                </a:spcAft>
              </a:pPr>
              <a:r>
                <a:rPr lang="en-US" sz="1000" b="1">
                  <a:solidFill>
                    <a:srgbClr val="000000"/>
                  </a:solidFill>
                  <a:latin typeface="Arial Narrow" pitchFamily="34" charset="0"/>
                </a:rPr>
                <a:t>(power, cooling)</a:t>
              </a:r>
            </a:p>
          </p:txBody>
        </p:sp>
        <p:sp>
          <p:nvSpPr>
            <p:cNvPr id="147480" name="Rectangle 24"/>
            <p:cNvSpPr>
              <a:spLocks noChangeArrowheads="1"/>
            </p:cNvSpPr>
            <p:nvPr/>
          </p:nvSpPr>
          <p:spPr bwMode="auto">
            <a:xfrm>
              <a:off x="1676400" y="4413250"/>
              <a:ext cx="1325563" cy="53340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Diagnostic</a:t>
              </a:r>
            </a:p>
            <a:p>
              <a:pPr algn="ctr" defTabSz="914400" eaLnBrk="0" fontAlgn="base" hangingPunct="0">
                <a:spcBef>
                  <a:spcPct val="0"/>
                </a:spcBef>
                <a:spcAft>
                  <a:spcPct val="0"/>
                </a:spcAft>
              </a:pPr>
              <a:r>
                <a:rPr lang="en-US" sz="1000" b="1">
                  <a:solidFill>
                    <a:srgbClr val="000000"/>
                  </a:solidFill>
                  <a:latin typeface="Arial Narrow" pitchFamily="34" charset="0"/>
                </a:rPr>
                <a:t>tools</a:t>
              </a:r>
            </a:p>
          </p:txBody>
        </p:sp>
        <p:sp>
          <p:nvSpPr>
            <p:cNvPr id="147481" name="Line 25"/>
            <p:cNvSpPr>
              <a:spLocks noChangeShapeType="1"/>
            </p:cNvSpPr>
            <p:nvPr/>
          </p:nvSpPr>
          <p:spPr bwMode="auto">
            <a:xfrm rot="10800000" flipV="1">
              <a:off x="2971800" y="4108450"/>
              <a:ext cx="762000" cy="3048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47482" name="Line 26"/>
            <p:cNvSpPr>
              <a:spLocks noChangeShapeType="1"/>
            </p:cNvSpPr>
            <p:nvPr/>
          </p:nvSpPr>
          <p:spPr bwMode="auto">
            <a:xfrm rot="10800000" flipH="1" flipV="1">
              <a:off x="5029200" y="4108450"/>
              <a:ext cx="762000" cy="3048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47483" name="Freeform 27"/>
            <p:cNvSpPr>
              <a:spLocks/>
            </p:cNvSpPr>
            <p:nvPr/>
          </p:nvSpPr>
          <p:spPr bwMode="auto">
            <a:xfrm>
              <a:off x="4953000" y="4032250"/>
              <a:ext cx="2870200" cy="2286000"/>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000066"/>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47484" name="Freeform 28"/>
            <p:cNvSpPr>
              <a:spLocks/>
            </p:cNvSpPr>
            <p:nvPr/>
          </p:nvSpPr>
          <p:spPr bwMode="auto">
            <a:xfrm flipH="1">
              <a:off x="990600" y="3956050"/>
              <a:ext cx="2565400" cy="2286000"/>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000066"/>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47485" name="Rectangle 29"/>
            <p:cNvSpPr>
              <a:spLocks noChangeArrowheads="1"/>
            </p:cNvSpPr>
            <p:nvPr/>
          </p:nvSpPr>
          <p:spPr bwMode="auto">
            <a:xfrm>
              <a:off x="3505200" y="6013450"/>
              <a:ext cx="1401763" cy="463550"/>
            </a:xfrm>
            <a:prstGeom prst="rect">
              <a:avLst/>
            </a:prstGeom>
            <a:solidFill>
              <a:schemeClr val="bg1"/>
            </a:solidFill>
            <a:ln w="19050">
              <a:solidFill>
                <a:srgbClr val="0099CC"/>
              </a:solidFill>
              <a:miter lim="800000"/>
              <a:headEnd/>
              <a:tailEnd/>
            </a:ln>
          </p:spPr>
          <p:txBody>
            <a:bodyPr wrap="none" anchor="ctr"/>
            <a:lstStyle/>
            <a:p>
              <a:pPr algn="ctr" defTabSz="914400" eaLnBrk="0" fontAlgn="base" hangingPunct="0">
                <a:spcBef>
                  <a:spcPct val="0"/>
                </a:spcBef>
                <a:spcAft>
                  <a:spcPct val="0"/>
                </a:spcAft>
              </a:pPr>
              <a:r>
                <a:rPr lang="en-US" sz="1000" b="1" dirty="0">
                  <a:solidFill>
                    <a:srgbClr val="000000"/>
                  </a:solidFill>
                  <a:latin typeface="Arial Narrow" pitchFamily="34" charset="0"/>
                </a:rPr>
                <a:t>External</a:t>
              </a:r>
            </a:p>
            <a:p>
              <a:pPr algn="ctr" defTabSz="914400" eaLnBrk="0" fontAlgn="base" hangingPunct="0">
                <a:spcBef>
                  <a:spcPct val="0"/>
                </a:spcBef>
                <a:spcAft>
                  <a:spcPct val="0"/>
                </a:spcAft>
              </a:pPr>
              <a:r>
                <a:rPr lang="en-US" sz="1000" b="1" dirty="0">
                  <a:solidFill>
                    <a:srgbClr val="000000"/>
                  </a:solidFill>
                  <a:latin typeface="Arial Narrow" pitchFamily="34" charset="0"/>
                </a:rPr>
                <a:t>Environment</a:t>
              </a:r>
            </a:p>
          </p:txBody>
        </p:sp>
        <p:sp>
          <p:nvSpPr>
            <p:cNvPr id="147486" name="Freeform 30"/>
            <p:cNvSpPr>
              <a:spLocks/>
            </p:cNvSpPr>
            <p:nvPr/>
          </p:nvSpPr>
          <p:spPr bwMode="auto">
            <a:xfrm>
              <a:off x="4953000" y="4008438"/>
              <a:ext cx="2667000" cy="1547812"/>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FF66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47487" name="Freeform 31"/>
            <p:cNvSpPr>
              <a:spLocks/>
            </p:cNvSpPr>
            <p:nvPr/>
          </p:nvSpPr>
          <p:spPr bwMode="auto">
            <a:xfrm flipH="1">
              <a:off x="1219200" y="3956050"/>
              <a:ext cx="2057400" cy="1524000"/>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FF66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147488" name="Rectangle 32"/>
            <p:cNvSpPr>
              <a:spLocks noChangeArrowheads="1"/>
            </p:cNvSpPr>
            <p:nvPr/>
          </p:nvSpPr>
          <p:spPr bwMode="auto">
            <a:xfrm>
              <a:off x="3276600" y="5251450"/>
              <a:ext cx="1828800" cy="5397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Electro-mechanical</a:t>
              </a:r>
            </a:p>
            <a:p>
              <a:pPr algn="ctr" defTabSz="914400" eaLnBrk="0" fontAlgn="base" hangingPunct="0">
                <a:spcBef>
                  <a:spcPct val="0"/>
                </a:spcBef>
                <a:spcAft>
                  <a:spcPct val="0"/>
                </a:spcAft>
              </a:pPr>
              <a:r>
                <a:rPr lang="en-US" sz="1000" b="1">
                  <a:solidFill>
                    <a:srgbClr val="000000"/>
                  </a:solidFill>
                  <a:latin typeface="Arial Narrow" pitchFamily="34" charset="0"/>
                </a:rPr>
                <a:t>backup and safety</a:t>
              </a:r>
            </a:p>
          </p:txBody>
        </p:sp>
      </p:grpSp>
      <p:grpSp>
        <p:nvGrpSpPr>
          <p:cNvPr id="34" name="Group 33"/>
          <p:cNvGrpSpPr/>
          <p:nvPr/>
        </p:nvGrpSpPr>
        <p:grpSpPr>
          <a:xfrm>
            <a:off x="6477000" y="4433592"/>
            <a:ext cx="3505200" cy="2309653"/>
            <a:chOff x="990600" y="1974850"/>
            <a:chExt cx="6832600" cy="4502150"/>
          </a:xfrm>
        </p:grpSpPr>
        <p:sp>
          <p:nvSpPr>
            <p:cNvPr id="35" name="Rectangle 4"/>
            <p:cNvSpPr>
              <a:spLocks noChangeArrowheads="1"/>
            </p:cNvSpPr>
            <p:nvPr/>
          </p:nvSpPr>
          <p:spPr bwMode="auto">
            <a:xfrm>
              <a:off x="2438400" y="2584450"/>
              <a:ext cx="3962400" cy="1676400"/>
            </a:xfrm>
            <a:prstGeom prst="rect">
              <a:avLst/>
            </a:prstGeom>
            <a:solidFill>
              <a:srgbClr val="FFFFCC"/>
            </a:solidFill>
            <a:ln w="9525">
              <a:solidFill>
                <a:schemeClr val="tx1"/>
              </a:solidFill>
              <a:miter lim="800000"/>
              <a:headEnd/>
              <a:tailEnd/>
            </a:ln>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36" name="Line 5"/>
            <p:cNvSpPr>
              <a:spLocks noChangeShapeType="1"/>
            </p:cNvSpPr>
            <p:nvPr/>
          </p:nvSpPr>
          <p:spPr bwMode="auto">
            <a:xfrm rot="10800000" flipV="1">
              <a:off x="4419600" y="235585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37" name="Rectangle 6"/>
            <p:cNvSpPr>
              <a:spLocks noChangeArrowheads="1"/>
            </p:cNvSpPr>
            <p:nvPr/>
          </p:nvSpPr>
          <p:spPr bwMode="auto">
            <a:xfrm>
              <a:off x="3733800" y="3498850"/>
              <a:ext cx="1317625" cy="606425"/>
            </a:xfrm>
            <a:prstGeom prst="rect">
              <a:avLst/>
            </a:prstGeom>
            <a:solidFill>
              <a:srgbClr val="FF6600"/>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FFFFFF"/>
                  </a:solidFill>
                  <a:latin typeface="Arial Narrow" pitchFamily="34" charset="0"/>
                </a:rPr>
                <a:t>CPU</a:t>
              </a:r>
            </a:p>
          </p:txBody>
        </p:sp>
        <p:sp>
          <p:nvSpPr>
            <p:cNvPr id="38" name="Rectangle 7"/>
            <p:cNvSpPr>
              <a:spLocks noChangeArrowheads="1"/>
            </p:cNvSpPr>
            <p:nvPr/>
          </p:nvSpPr>
          <p:spPr bwMode="auto">
            <a:xfrm>
              <a:off x="3824288" y="2722563"/>
              <a:ext cx="1173162"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Cache</a:t>
              </a:r>
            </a:p>
          </p:txBody>
        </p:sp>
        <p:sp>
          <p:nvSpPr>
            <p:cNvPr id="39" name="Rectangle 8"/>
            <p:cNvSpPr>
              <a:spLocks noChangeArrowheads="1"/>
            </p:cNvSpPr>
            <p:nvPr/>
          </p:nvSpPr>
          <p:spPr bwMode="auto">
            <a:xfrm>
              <a:off x="3886200" y="197485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Memory</a:t>
              </a:r>
            </a:p>
          </p:txBody>
        </p:sp>
        <p:sp>
          <p:nvSpPr>
            <p:cNvPr id="40" name="Line 9"/>
            <p:cNvSpPr>
              <a:spLocks noChangeShapeType="1"/>
            </p:cNvSpPr>
            <p:nvPr/>
          </p:nvSpPr>
          <p:spPr bwMode="auto">
            <a:xfrm flipV="1">
              <a:off x="4433888" y="3103563"/>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41" name="Line 10"/>
            <p:cNvSpPr>
              <a:spLocks noChangeShapeType="1"/>
            </p:cNvSpPr>
            <p:nvPr/>
          </p:nvSpPr>
          <p:spPr bwMode="auto">
            <a:xfrm rot="10800000" flipV="1">
              <a:off x="4876800" y="410845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42" name="Rectangle 11"/>
            <p:cNvSpPr>
              <a:spLocks noChangeArrowheads="1"/>
            </p:cNvSpPr>
            <p:nvPr/>
          </p:nvSpPr>
          <p:spPr bwMode="auto">
            <a:xfrm>
              <a:off x="4419600" y="448945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I/O</a:t>
              </a:r>
            </a:p>
          </p:txBody>
        </p:sp>
        <p:sp>
          <p:nvSpPr>
            <p:cNvPr id="43" name="Line 12"/>
            <p:cNvSpPr>
              <a:spLocks noChangeShapeType="1"/>
            </p:cNvSpPr>
            <p:nvPr/>
          </p:nvSpPr>
          <p:spPr bwMode="auto">
            <a:xfrm rot="10800000" flipV="1">
              <a:off x="4038600" y="410845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44" name="Rectangle 13"/>
            <p:cNvSpPr>
              <a:spLocks noChangeArrowheads="1"/>
            </p:cNvSpPr>
            <p:nvPr/>
          </p:nvSpPr>
          <p:spPr bwMode="auto">
            <a:xfrm>
              <a:off x="3124200" y="448945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MMI</a:t>
              </a:r>
            </a:p>
          </p:txBody>
        </p:sp>
        <p:sp>
          <p:nvSpPr>
            <p:cNvPr id="45" name="Line 14"/>
            <p:cNvSpPr>
              <a:spLocks noChangeShapeType="1"/>
            </p:cNvSpPr>
            <p:nvPr/>
          </p:nvSpPr>
          <p:spPr bwMode="auto">
            <a:xfrm rot="5400000" flipV="1">
              <a:off x="52197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46" name="Rectangle 15"/>
            <p:cNvSpPr>
              <a:spLocks noChangeArrowheads="1"/>
            </p:cNvSpPr>
            <p:nvPr/>
          </p:nvSpPr>
          <p:spPr bwMode="auto">
            <a:xfrm>
              <a:off x="5410200" y="3575050"/>
              <a:ext cx="762000"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D/A</a:t>
              </a:r>
            </a:p>
          </p:txBody>
        </p:sp>
        <p:sp>
          <p:nvSpPr>
            <p:cNvPr id="47" name="Line 16"/>
            <p:cNvSpPr>
              <a:spLocks noChangeShapeType="1"/>
            </p:cNvSpPr>
            <p:nvPr/>
          </p:nvSpPr>
          <p:spPr bwMode="auto">
            <a:xfrm rot="5400000" flipV="1">
              <a:off x="35433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48" name="Rectangle 17"/>
            <p:cNvSpPr>
              <a:spLocks noChangeArrowheads="1"/>
            </p:cNvSpPr>
            <p:nvPr/>
          </p:nvSpPr>
          <p:spPr bwMode="auto">
            <a:xfrm>
              <a:off x="2590800" y="3575050"/>
              <a:ext cx="762000"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A/D</a:t>
              </a:r>
            </a:p>
          </p:txBody>
        </p:sp>
        <p:sp>
          <p:nvSpPr>
            <p:cNvPr id="49" name="Line 18"/>
            <p:cNvSpPr>
              <a:spLocks noChangeShapeType="1"/>
            </p:cNvSpPr>
            <p:nvPr/>
          </p:nvSpPr>
          <p:spPr bwMode="auto">
            <a:xfrm rot="5400000" flipV="1">
              <a:off x="63627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50" name="Line 19"/>
            <p:cNvSpPr>
              <a:spLocks noChangeShapeType="1"/>
            </p:cNvSpPr>
            <p:nvPr/>
          </p:nvSpPr>
          <p:spPr bwMode="auto">
            <a:xfrm rot="5400000" flipV="1">
              <a:off x="24003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51" name="Text Box 20"/>
            <p:cNvSpPr txBox="1">
              <a:spLocks noChangeArrowheads="1"/>
            </p:cNvSpPr>
            <p:nvPr/>
          </p:nvSpPr>
          <p:spPr bwMode="auto">
            <a:xfrm>
              <a:off x="2438401" y="3055938"/>
              <a:ext cx="2075423" cy="479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defTabSz="914400" eaLnBrk="0" fontAlgn="base" hangingPunct="0">
                <a:spcBef>
                  <a:spcPct val="0"/>
                </a:spcBef>
                <a:spcAft>
                  <a:spcPct val="0"/>
                </a:spcAft>
              </a:pPr>
              <a:r>
                <a:rPr lang="en-US" sz="1000" b="1">
                  <a:solidFill>
                    <a:srgbClr val="000000"/>
                  </a:solidFill>
                </a:rPr>
                <a:t>Microcontroller</a:t>
              </a:r>
            </a:p>
          </p:txBody>
        </p:sp>
        <p:sp>
          <p:nvSpPr>
            <p:cNvPr id="52" name="Rectangle 21"/>
            <p:cNvSpPr>
              <a:spLocks noChangeArrowheads="1"/>
            </p:cNvSpPr>
            <p:nvPr/>
          </p:nvSpPr>
          <p:spPr bwMode="auto">
            <a:xfrm>
              <a:off x="1066800" y="3575050"/>
              <a:ext cx="1173163"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Sensors</a:t>
              </a:r>
            </a:p>
          </p:txBody>
        </p:sp>
        <p:sp>
          <p:nvSpPr>
            <p:cNvPr id="53" name="Rectangle 22"/>
            <p:cNvSpPr>
              <a:spLocks noChangeArrowheads="1"/>
            </p:cNvSpPr>
            <p:nvPr/>
          </p:nvSpPr>
          <p:spPr bwMode="auto">
            <a:xfrm>
              <a:off x="6553200" y="3651250"/>
              <a:ext cx="1173163"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Actuator</a:t>
              </a:r>
            </a:p>
          </p:txBody>
        </p:sp>
        <p:sp>
          <p:nvSpPr>
            <p:cNvPr id="54" name="Rectangle 23"/>
            <p:cNvSpPr>
              <a:spLocks noChangeArrowheads="1"/>
            </p:cNvSpPr>
            <p:nvPr/>
          </p:nvSpPr>
          <p:spPr bwMode="auto">
            <a:xfrm>
              <a:off x="5715000" y="4413250"/>
              <a:ext cx="1524000" cy="53340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Auxiliary Systems</a:t>
              </a:r>
            </a:p>
            <a:p>
              <a:pPr algn="ctr" defTabSz="914400" eaLnBrk="0" fontAlgn="base" hangingPunct="0">
                <a:spcBef>
                  <a:spcPct val="0"/>
                </a:spcBef>
                <a:spcAft>
                  <a:spcPct val="0"/>
                </a:spcAft>
              </a:pPr>
              <a:r>
                <a:rPr lang="en-US" sz="1000" b="1">
                  <a:solidFill>
                    <a:srgbClr val="000000"/>
                  </a:solidFill>
                  <a:latin typeface="Arial Narrow" pitchFamily="34" charset="0"/>
                </a:rPr>
                <a:t>(power, cooling)</a:t>
              </a:r>
            </a:p>
          </p:txBody>
        </p:sp>
        <p:sp>
          <p:nvSpPr>
            <p:cNvPr id="55" name="Rectangle 24"/>
            <p:cNvSpPr>
              <a:spLocks noChangeArrowheads="1"/>
            </p:cNvSpPr>
            <p:nvPr/>
          </p:nvSpPr>
          <p:spPr bwMode="auto">
            <a:xfrm>
              <a:off x="1676400" y="4413250"/>
              <a:ext cx="1325563" cy="53340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Diagnostic</a:t>
              </a:r>
            </a:p>
            <a:p>
              <a:pPr algn="ctr" defTabSz="914400" eaLnBrk="0" fontAlgn="base" hangingPunct="0">
                <a:spcBef>
                  <a:spcPct val="0"/>
                </a:spcBef>
                <a:spcAft>
                  <a:spcPct val="0"/>
                </a:spcAft>
              </a:pPr>
              <a:r>
                <a:rPr lang="en-US" sz="1000" b="1">
                  <a:solidFill>
                    <a:srgbClr val="000000"/>
                  </a:solidFill>
                  <a:latin typeface="Arial Narrow" pitchFamily="34" charset="0"/>
                </a:rPr>
                <a:t>tools</a:t>
              </a:r>
            </a:p>
          </p:txBody>
        </p:sp>
        <p:sp>
          <p:nvSpPr>
            <p:cNvPr id="56" name="Line 25"/>
            <p:cNvSpPr>
              <a:spLocks noChangeShapeType="1"/>
            </p:cNvSpPr>
            <p:nvPr/>
          </p:nvSpPr>
          <p:spPr bwMode="auto">
            <a:xfrm rot="10800000" flipV="1">
              <a:off x="2971800" y="4108450"/>
              <a:ext cx="762000" cy="3048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57" name="Line 26"/>
            <p:cNvSpPr>
              <a:spLocks noChangeShapeType="1"/>
            </p:cNvSpPr>
            <p:nvPr/>
          </p:nvSpPr>
          <p:spPr bwMode="auto">
            <a:xfrm rot="10800000" flipH="1" flipV="1">
              <a:off x="5029200" y="4108450"/>
              <a:ext cx="762000" cy="3048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58" name="Freeform 27"/>
            <p:cNvSpPr>
              <a:spLocks/>
            </p:cNvSpPr>
            <p:nvPr/>
          </p:nvSpPr>
          <p:spPr bwMode="auto">
            <a:xfrm>
              <a:off x="4953000" y="4032250"/>
              <a:ext cx="2870200" cy="2286000"/>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000066"/>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59" name="Freeform 28"/>
            <p:cNvSpPr>
              <a:spLocks/>
            </p:cNvSpPr>
            <p:nvPr/>
          </p:nvSpPr>
          <p:spPr bwMode="auto">
            <a:xfrm flipH="1">
              <a:off x="990600" y="3956050"/>
              <a:ext cx="2565400" cy="2286000"/>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000066"/>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60" name="Rectangle 29"/>
            <p:cNvSpPr>
              <a:spLocks noChangeArrowheads="1"/>
            </p:cNvSpPr>
            <p:nvPr/>
          </p:nvSpPr>
          <p:spPr bwMode="auto">
            <a:xfrm>
              <a:off x="3505200" y="6013450"/>
              <a:ext cx="1401763" cy="463550"/>
            </a:xfrm>
            <a:prstGeom prst="rect">
              <a:avLst/>
            </a:prstGeom>
            <a:solidFill>
              <a:schemeClr val="bg1"/>
            </a:solidFill>
            <a:ln w="19050">
              <a:solidFill>
                <a:srgbClr val="0099CC"/>
              </a:solidFill>
              <a:miter lim="800000"/>
              <a:headEnd/>
              <a:tailEnd/>
            </a:ln>
          </p:spPr>
          <p:txBody>
            <a:bodyPr wrap="none" anchor="ctr"/>
            <a:lstStyle/>
            <a:p>
              <a:pPr algn="ctr" defTabSz="914400" eaLnBrk="0" fontAlgn="base" hangingPunct="0">
                <a:spcBef>
                  <a:spcPct val="0"/>
                </a:spcBef>
                <a:spcAft>
                  <a:spcPct val="0"/>
                </a:spcAft>
              </a:pPr>
              <a:r>
                <a:rPr lang="en-US" sz="1000" b="1" dirty="0">
                  <a:solidFill>
                    <a:srgbClr val="000000"/>
                  </a:solidFill>
                  <a:latin typeface="Arial Narrow" pitchFamily="34" charset="0"/>
                </a:rPr>
                <a:t>External</a:t>
              </a:r>
            </a:p>
            <a:p>
              <a:pPr algn="ctr" defTabSz="914400" eaLnBrk="0" fontAlgn="base" hangingPunct="0">
                <a:spcBef>
                  <a:spcPct val="0"/>
                </a:spcBef>
                <a:spcAft>
                  <a:spcPct val="0"/>
                </a:spcAft>
              </a:pPr>
              <a:r>
                <a:rPr lang="en-US" sz="1000" b="1" dirty="0">
                  <a:solidFill>
                    <a:srgbClr val="000000"/>
                  </a:solidFill>
                  <a:latin typeface="Arial Narrow" pitchFamily="34" charset="0"/>
                </a:rPr>
                <a:t>Environment</a:t>
              </a:r>
            </a:p>
          </p:txBody>
        </p:sp>
        <p:sp>
          <p:nvSpPr>
            <p:cNvPr id="61" name="Freeform 30"/>
            <p:cNvSpPr>
              <a:spLocks/>
            </p:cNvSpPr>
            <p:nvPr/>
          </p:nvSpPr>
          <p:spPr bwMode="auto">
            <a:xfrm>
              <a:off x="4953000" y="4008438"/>
              <a:ext cx="2667000" cy="1547812"/>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FF66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62" name="Freeform 31"/>
            <p:cNvSpPr>
              <a:spLocks/>
            </p:cNvSpPr>
            <p:nvPr/>
          </p:nvSpPr>
          <p:spPr bwMode="auto">
            <a:xfrm flipH="1">
              <a:off x="1219200" y="3956050"/>
              <a:ext cx="2057400" cy="1524000"/>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FF66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63" name="Rectangle 32"/>
            <p:cNvSpPr>
              <a:spLocks noChangeArrowheads="1"/>
            </p:cNvSpPr>
            <p:nvPr/>
          </p:nvSpPr>
          <p:spPr bwMode="auto">
            <a:xfrm>
              <a:off x="3276600" y="5251450"/>
              <a:ext cx="1828800" cy="5397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Electro-mechanical</a:t>
              </a:r>
            </a:p>
            <a:p>
              <a:pPr algn="ctr" defTabSz="914400" eaLnBrk="0" fontAlgn="base" hangingPunct="0">
                <a:spcBef>
                  <a:spcPct val="0"/>
                </a:spcBef>
                <a:spcAft>
                  <a:spcPct val="0"/>
                </a:spcAft>
              </a:pPr>
              <a:r>
                <a:rPr lang="en-US" sz="1000" b="1">
                  <a:solidFill>
                    <a:srgbClr val="000000"/>
                  </a:solidFill>
                  <a:latin typeface="Arial Narrow" pitchFamily="34" charset="0"/>
                </a:rPr>
                <a:t>backup and safety</a:t>
              </a:r>
            </a:p>
          </p:txBody>
        </p:sp>
      </p:grpSp>
      <p:grpSp>
        <p:nvGrpSpPr>
          <p:cNvPr id="64" name="Group 63"/>
          <p:cNvGrpSpPr/>
          <p:nvPr/>
        </p:nvGrpSpPr>
        <p:grpSpPr>
          <a:xfrm>
            <a:off x="6531809" y="1833283"/>
            <a:ext cx="3505200" cy="2309653"/>
            <a:chOff x="990600" y="1974850"/>
            <a:chExt cx="6832600" cy="4502150"/>
          </a:xfrm>
        </p:grpSpPr>
        <p:sp>
          <p:nvSpPr>
            <p:cNvPr id="65" name="Rectangle 4"/>
            <p:cNvSpPr>
              <a:spLocks noChangeArrowheads="1"/>
            </p:cNvSpPr>
            <p:nvPr/>
          </p:nvSpPr>
          <p:spPr bwMode="auto">
            <a:xfrm>
              <a:off x="2438400" y="2584450"/>
              <a:ext cx="3962400" cy="1676400"/>
            </a:xfrm>
            <a:prstGeom prst="rect">
              <a:avLst/>
            </a:prstGeom>
            <a:solidFill>
              <a:srgbClr val="FFFFCC"/>
            </a:solidFill>
            <a:ln w="9525">
              <a:solidFill>
                <a:schemeClr val="tx1"/>
              </a:solidFill>
              <a:miter lim="800000"/>
              <a:headEnd/>
              <a:tailEnd/>
            </a:ln>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66" name="Line 5"/>
            <p:cNvSpPr>
              <a:spLocks noChangeShapeType="1"/>
            </p:cNvSpPr>
            <p:nvPr/>
          </p:nvSpPr>
          <p:spPr bwMode="auto">
            <a:xfrm rot="10800000" flipV="1">
              <a:off x="4419600" y="235585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67" name="Rectangle 6"/>
            <p:cNvSpPr>
              <a:spLocks noChangeArrowheads="1"/>
            </p:cNvSpPr>
            <p:nvPr/>
          </p:nvSpPr>
          <p:spPr bwMode="auto">
            <a:xfrm>
              <a:off x="3733800" y="3498850"/>
              <a:ext cx="1317625" cy="606425"/>
            </a:xfrm>
            <a:prstGeom prst="rect">
              <a:avLst/>
            </a:prstGeom>
            <a:solidFill>
              <a:srgbClr val="FF6600"/>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FFFFFF"/>
                  </a:solidFill>
                  <a:latin typeface="Arial Narrow" pitchFamily="34" charset="0"/>
                </a:rPr>
                <a:t>CPU</a:t>
              </a:r>
            </a:p>
          </p:txBody>
        </p:sp>
        <p:sp>
          <p:nvSpPr>
            <p:cNvPr id="68" name="Rectangle 7"/>
            <p:cNvSpPr>
              <a:spLocks noChangeArrowheads="1"/>
            </p:cNvSpPr>
            <p:nvPr/>
          </p:nvSpPr>
          <p:spPr bwMode="auto">
            <a:xfrm>
              <a:off x="3824288" y="2722563"/>
              <a:ext cx="1173162"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Cache</a:t>
              </a:r>
            </a:p>
          </p:txBody>
        </p:sp>
        <p:sp>
          <p:nvSpPr>
            <p:cNvPr id="69" name="Rectangle 8"/>
            <p:cNvSpPr>
              <a:spLocks noChangeArrowheads="1"/>
            </p:cNvSpPr>
            <p:nvPr/>
          </p:nvSpPr>
          <p:spPr bwMode="auto">
            <a:xfrm>
              <a:off x="3886200" y="197485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Memory</a:t>
              </a:r>
            </a:p>
          </p:txBody>
        </p:sp>
        <p:sp>
          <p:nvSpPr>
            <p:cNvPr id="70" name="Line 9"/>
            <p:cNvSpPr>
              <a:spLocks noChangeShapeType="1"/>
            </p:cNvSpPr>
            <p:nvPr/>
          </p:nvSpPr>
          <p:spPr bwMode="auto">
            <a:xfrm flipV="1">
              <a:off x="4433888" y="3103563"/>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71" name="Line 10"/>
            <p:cNvSpPr>
              <a:spLocks noChangeShapeType="1"/>
            </p:cNvSpPr>
            <p:nvPr/>
          </p:nvSpPr>
          <p:spPr bwMode="auto">
            <a:xfrm rot="10800000" flipV="1">
              <a:off x="4876800" y="410845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72" name="Rectangle 11"/>
            <p:cNvSpPr>
              <a:spLocks noChangeArrowheads="1"/>
            </p:cNvSpPr>
            <p:nvPr/>
          </p:nvSpPr>
          <p:spPr bwMode="auto">
            <a:xfrm>
              <a:off x="4419600" y="448945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I/O</a:t>
              </a:r>
            </a:p>
          </p:txBody>
        </p:sp>
        <p:sp>
          <p:nvSpPr>
            <p:cNvPr id="73" name="Line 12"/>
            <p:cNvSpPr>
              <a:spLocks noChangeShapeType="1"/>
            </p:cNvSpPr>
            <p:nvPr/>
          </p:nvSpPr>
          <p:spPr bwMode="auto">
            <a:xfrm rot="10800000" flipV="1">
              <a:off x="4038600" y="4108450"/>
              <a:ext cx="0" cy="3810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74" name="Rectangle 13"/>
            <p:cNvSpPr>
              <a:spLocks noChangeArrowheads="1"/>
            </p:cNvSpPr>
            <p:nvPr/>
          </p:nvSpPr>
          <p:spPr bwMode="auto">
            <a:xfrm>
              <a:off x="3124200" y="4489450"/>
              <a:ext cx="1173163"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MMI</a:t>
              </a:r>
            </a:p>
          </p:txBody>
        </p:sp>
        <p:sp>
          <p:nvSpPr>
            <p:cNvPr id="75" name="Line 14"/>
            <p:cNvSpPr>
              <a:spLocks noChangeShapeType="1"/>
            </p:cNvSpPr>
            <p:nvPr/>
          </p:nvSpPr>
          <p:spPr bwMode="auto">
            <a:xfrm rot="5400000" flipV="1">
              <a:off x="52197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76" name="Rectangle 15"/>
            <p:cNvSpPr>
              <a:spLocks noChangeArrowheads="1"/>
            </p:cNvSpPr>
            <p:nvPr/>
          </p:nvSpPr>
          <p:spPr bwMode="auto">
            <a:xfrm>
              <a:off x="5410200" y="3575050"/>
              <a:ext cx="762000"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D/A</a:t>
              </a:r>
            </a:p>
          </p:txBody>
        </p:sp>
        <p:sp>
          <p:nvSpPr>
            <p:cNvPr id="77" name="Line 16"/>
            <p:cNvSpPr>
              <a:spLocks noChangeShapeType="1"/>
            </p:cNvSpPr>
            <p:nvPr/>
          </p:nvSpPr>
          <p:spPr bwMode="auto">
            <a:xfrm rot="5400000" flipV="1">
              <a:off x="35433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78" name="Rectangle 17"/>
            <p:cNvSpPr>
              <a:spLocks noChangeArrowheads="1"/>
            </p:cNvSpPr>
            <p:nvPr/>
          </p:nvSpPr>
          <p:spPr bwMode="auto">
            <a:xfrm>
              <a:off x="2590800" y="3575050"/>
              <a:ext cx="762000" cy="387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A/D</a:t>
              </a:r>
            </a:p>
          </p:txBody>
        </p:sp>
        <p:sp>
          <p:nvSpPr>
            <p:cNvPr id="79" name="Line 18"/>
            <p:cNvSpPr>
              <a:spLocks noChangeShapeType="1"/>
            </p:cNvSpPr>
            <p:nvPr/>
          </p:nvSpPr>
          <p:spPr bwMode="auto">
            <a:xfrm rot="5400000" flipV="1">
              <a:off x="63627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80" name="Line 19"/>
            <p:cNvSpPr>
              <a:spLocks noChangeShapeType="1"/>
            </p:cNvSpPr>
            <p:nvPr/>
          </p:nvSpPr>
          <p:spPr bwMode="auto">
            <a:xfrm rot="5400000" flipV="1">
              <a:off x="2400300" y="361315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81" name="Text Box 20"/>
            <p:cNvSpPr txBox="1">
              <a:spLocks noChangeArrowheads="1"/>
            </p:cNvSpPr>
            <p:nvPr/>
          </p:nvSpPr>
          <p:spPr bwMode="auto">
            <a:xfrm>
              <a:off x="2438401" y="3055938"/>
              <a:ext cx="2075423" cy="479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defTabSz="914400" eaLnBrk="0" fontAlgn="base" hangingPunct="0">
                <a:spcBef>
                  <a:spcPct val="0"/>
                </a:spcBef>
                <a:spcAft>
                  <a:spcPct val="0"/>
                </a:spcAft>
              </a:pPr>
              <a:r>
                <a:rPr lang="en-US" sz="1000" b="1">
                  <a:solidFill>
                    <a:srgbClr val="000000"/>
                  </a:solidFill>
                </a:rPr>
                <a:t>Microcontroller</a:t>
              </a:r>
            </a:p>
          </p:txBody>
        </p:sp>
        <p:sp>
          <p:nvSpPr>
            <p:cNvPr id="82" name="Rectangle 21"/>
            <p:cNvSpPr>
              <a:spLocks noChangeArrowheads="1"/>
            </p:cNvSpPr>
            <p:nvPr/>
          </p:nvSpPr>
          <p:spPr bwMode="auto">
            <a:xfrm>
              <a:off x="1066800" y="3575050"/>
              <a:ext cx="1173163"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Sensors</a:t>
              </a:r>
            </a:p>
          </p:txBody>
        </p:sp>
        <p:sp>
          <p:nvSpPr>
            <p:cNvPr id="83" name="Rectangle 22"/>
            <p:cNvSpPr>
              <a:spLocks noChangeArrowheads="1"/>
            </p:cNvSpPr>
            <p:nvPr/>
          </p:nvSpPr>
          <p:spPr bwMode="auto">
            <a:xfrm>
              <a:off x="6553200" y="3651250"/>
              <a:ext cx="1173163" cy="3873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Actuator</a:t>
              </a:r>
            </a:p>
          </p:txBody>
        </p:sp>
        <p:sp>
          <p:nvSpPr>
            <p:cNvPr id="84" name="Rectangle 23"/>
            <p:cNvSpPr>
              <a:spLocks noChangeArrowheads="1"/>
            </p:cNvSpPr>
            <p:nvPr/>
          </p:nvSpPr>
          <p:spPr bwMode="auto">
            <a:xfrm>
              <a:off x="5715000" y="4413250"/>
              <a:ext cx="1524000" cy="53340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Auxiliary Systems</a:t>
              </a:r>
            </a:p>
            <a:p>
              <a:pPr algn="ctr" defTabSz="914400" eaLnBrk="0" fontAlgn="base" hangingPunct="0">
                <a:spcBef>
                  <a:spcPct val="0"/>
                </a:spcBef>
                <a:spcAft>
                  <a:spcPct val="0"/>
                </a:spcAft>
              </a:pPr>
              <a:r>
                <a:rPr lang="en-US" sz="1000" b="1">
                  <a:solidFill>
                    <a:srgbClr val="000000"/>
                  </a:solidFill>
                  <a:latin typeface="Arial Narrow" pitchFamily="34" charset="0"/>
                </a:rPr>
                <a:t>(power, cooling)</a:t>
              </a:r>
            </a:p>
          </p:txBody>
        </p:sp>
        <p:sp>
          <p:nvSpPr>
            <p:cNvPr id="85" name="Rectangle 24"/>
            <p:cNvSpPr>
              <a:spLocks noChangeArrowheads="1"/>
            </p:cNvSpPr>
            <p:nvPr/>
          </p:nvSpPr>
          <p:spPr bwMode="auto">
            <a:xfrm>
              <a:off x="1676400" y="4413250"/>
              <a:ext cx="1325563" cy="53340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Diagnostic</a:t>
              </a:r>
            </a:p>
            <a:p>
              <a:pPr algn="ctr" defTabSz="914400" eaLnBrk="0" fontAlgn="base" hangingPunct="0">
                <a:spcBef>
                  <a:spcPct val="0"/>
                </a:spcBef>
                <a:spcAft>
                  <a:spcPct val="0"/>
                </a:spcAft>
              </a:pPr>
              <a:r>
                <a:rPr lang="en-US" sz="1000" b="1">
                  <a:solidFill>
                    <a:srgbClr val="000000"/>
                  </a:solidFill>
                  <a:latin typeface="Arial Narrow" pitchFamily="34" charset="0"/>
                </a:rPr>
                <a:t>tools</a:t>
              </a:r>
            </a:p>
          </p:txBody>
        </p:sp>
        <p:sp>
          <p:nvSpPr>
            <p:cNvPr id="86" name="Line 25"/>
            <p:cNvSpPr>
              <a:spLocks noChangeShapeType="1"/>
            </p:cNvSpPr>
            <p:nvPr/>
          </p:nvSpPr>
          <p:spPr bwMode="auto">
            <a:xfrm rot="10800000" flipV="1">
              <a:off x="2971800" y="4108450"/>
              <a:ext cx="762000" cy="3048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87" name="Line 26"/>
            <p:cNvSpPr>
              <a:spLocks noChangeShapeType="1"/>
            </p:cNvSpPr>
            <p:nvPr/>
          </p:nvSpPr>
          <p:spPr bwMode="auto">
            <a:xfrm rot="10800000" flipH="1" flipV="1">
              <a:off x="5029200" y="4108450"/>
              <a:ext cx="762000" cy="3048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88" name="Freeform 27"/>
            <p:cNvSpPr>
              <a:spLocks/>
            </p:cNvSpPr>
            <p:nvPr/>
          </p:nvSpPr>
          <p:spPr bwMode="auto">
            <a:xfrm>
              <a:off x="4953000" y="4032250"/>
              <a:ext cx="2870200" cy="2286000"/>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000066"/>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89" name="Freeform 28"/>
            <p:cNvSpPr>
              <a:spLocks/>
            </p:cNvSpPr>
            <p:nvPr/>
          </p:nvSpPr>
          <p:spPr bwMode="auto">
            <a:xfrm flipH="1">
              <a:off x="990600" y="3956050"/>
              <a:ext cx="2565400" cy="2286000"/>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000066"/>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90" name="Rectangle 29"/>
            <p:cNvSpPr>
              <a:spLocks noChangeArrowheads="1"/>
            </p:cNvSpPr>
            <p:nvPr/>
          </p:nvSpPr>
          <p:spPr bwMode="auto">
            <a:xfrm>
              <a:off x="3505200" y="6013450"/>
              <a:ext cx="1401763" cy="463550"/>
            </a:xfrm>
            <a:prstGeom prst="rect">
              <a:avLst/>
            </a:prstGeom>
            <a:solidFill>
              <a:schemeClr val="bg1"/>
            </a:solidFill>
            <a:ln w="19050">
              <a:solidFill>
                <a:srgbClr val="0099CC"/>
              </a:solidFill>
              <a:miter lim="800000"/>
              <a:headEnd/>
              <a:tailEnd/>
            </a:ln>
          </p:spPr>
          <p:txBody>
            <a:bodyPr wrap="none" anchor="ctr"/>
            <a:lstStyle/>
            <a:p>
              <a:pPr algn="ctr" defTabSz="914400" eaLnBrk="0" fontAlgn="base" hangingPunct="0">
                <a:spcBef>
                  <a:spcPct val="0"/>
                </a:spcBef>
                <a:spcAft>
                  <a:spcPct val="0"/>
                </a:spcAft>
              </a:pPr>
              <a:r>
                <a:rPr lang="en-US" sz="1000" b="1" dirty="0">
                  <a:solidFill>
                    <a:srgbClr val="000000"/>
                  </a:solidFill>
                  <a:latin typeface="Arial Narrow" pitchFamily="34" charset="0"/>
                </a:rPr>
                <a:t>External</a:t>
              </a:r>
            </a:p>
            <a:p>
              <a:pPr algn="ctr" defTabSz="914400" eaLnBrk="0" fontAlgn="base" hangingPunct="0">
                <a:spcBef>
                  <a:spcPct val="0"/>
                </a:spcBef>
                <a:spcAft>
                  <a:spcPct val="0"/>
                </a:spcAft>
              </a:pPr>
              <a:r>
                <a:rPr lang="en-US" sz="1000" b="1" dirty="0">
                  <a:solidFill>
                    <a:srgbClr val="000000"/>
                  </a:solidFill>
                  <a:latin typeface="Arial Narrow" pitchFamily="34" charset="0"/>
                </a:rPr>
                <a:t>Environment</a:t>
              </a:r>
            </a:p>
          </p:txBody>
        </p:sp>
        <p:sp>
          <p:nvSpPr>
            <p:cNvPr id="91" name="Freeform 30"/>
            <p:cNvSpPr>
              <a:spLocks/>
            </p:cNvSpPr>
            <p:nvPr/>
          </p:nvSpPr>
          <p:spPr bwMode="auto">
            <a:xfrm>
              <a:off x="4953000" y="4008438"/>
              <a:ext cx="2667000" cy="1547812"/>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FF66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92" name="Freeform 31"/>
            <p:cNvSpPr>
              <a:spLocks/>
            </p:cNvSpPr>
            <p:nvPr/>
          </p:nvSpPr>
          <p:spPr bwMode="auto">
            <a:xfrm flipH="1">
              <a:off x="1219200" y="3956050"/>
              <a:ext cx="2057400" cy="1524000"/>
            </a:xfrm>
            <a:custGeom>
              <a:avLst/>
              <a:gdLst>
                <a:gd name="T0" fmla="*/ 2147483647 w 1808"/>
                <a:gd name="T1" fmla="*/ 0 h 1440"/>
                <a:gd name="T2" fmla="*/ 2147483647 w 1808"/>
                <a:gd name="T3" fmla="*/ 2147483647 h 1440"/>
                <a:gd name="T4" fmla="*/ 0 w 1808"/>
                <a:gd name="T5" fmla="*/ 2147483647 h 1440"/>
                <a:gd name="T6" fmla="*/ 0 60000 65536"/>
                <a:gd name="T7" fmla="*/ 0 60000 65536"/>
                <a:gd name="T8" fmla="*/ 0 60000 65536"/>
                <a:gd name="T9" fmla="*/ 0 w 1808"/>
                <a:gd name="T10" fmla="*/ 0 h 1440"/>
                <a:gd name="T11" fmla="*/ 1808 w 1808"/>
                <a:gd name="T12" fmla="*/ 1440 h 1440"/>
              </a:gdLst>
              <a:ahLst/>
              <a:cxnLst>
                <a:cxn ang="T6">
                  <a:pos x="T0" y="T1"/>
                </a:cxn>
                <a:cxn ang="T7">
                  <a:pos x="T2" y="T3"/>
                </a:cxn>
                <a:cxn ang="T8">
                  <a:pos x="T4" y="T5"/>
                </a:cxn>
              </a:cxnLst>
              <a:rect l="T9" t="T10" r="T11" b="T12"/>
              <a:pathLst>
                <a:path w="1808" h="1440">
                  <a:moveTo>
                    <a:pt x="1632" y="0"/>
                  </a:moveTo>
                  <a:cubicBezTo>
                    <a:pt x="1720" y="432"/>
                    <a:pt x="1808" y="864"/>
                    <a:pt x="1536" y="1104"/>
                  </a:cubicBezTo>
                  <a:cubicBezTo>
                    <a:pt x="1264" y="1344"/>
                    <a:pt x="256" y="1384"/>
                    <a:pt x="0" y="1440"/>
                  </a:cubicBezTo>
                </a:path>
              </a:pathLst>
            </a:custGeom>
            <a:noFill/>
            <a:ln w="19050">
              <a:solidFill>
                <a:srgbClr val="FF66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1000" b="1">
                <a:solidFill>
                  <a:srgbClr val="000000"/>
                </a:solidFill>
                <a:latin typeface="Arial Narrow" pitchFamily="34" charset="0"/>
              </a:endParaRPr>
            </a:p>
          </p:txBody>
        </p:sp>
        <p:sp>
          <p:nvSpPr>
            <p:cNvPr id="93" name="Rectangle 32"/>
            <p:cNvSpPr>
              <a:spLocks noChangeArrowheads="1"/>
            </p:cNvSpPr>
            <p:nvPr/>
          </p:nvSpPr>
          <p:spPr bwMode="auto">
            <a:xfrm>
              <a:off x="3276600" y="5251450"/>
              <a:ext cx="1828800" cy="539750"/>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a:solidFill>
                    <a:srgbClr val="000000"/>
                  </a:solidFill>
                  <a:latin typeface="Arial Narrow" pitchFamily="34" charset="0"/>
                </a:rPr>
                <a:t>Electro-mechanical</a:t>
              </a:r>
            </a:p>
            <a:p>
              <a:pPr algn="ctr" defTabSz="914400" eaLnBrk="0" fontAlgn="base" hangingPunct="0">
                <a:spcBef>
                  <a:spcPct val="0"/>
                </a:spcBef>
                <a:spcAft>
                  <a:spcPct val="0"/>
                </a:spcAft>
              </a:pPr>
              <a:r>
                <a:rPr lang="en-US" sz="1000" b="1">
                  <a:solidFill>
                    <a:srgbClr val="000000"/>
                  </a:solidFill>
                  <a:latin typeface="Arial Narrow" pitchFamily="34" charset="0"/>
                </a:rPr>
                <a:t>backup and safety</a:t>
              </a:r>
            </a:p>
          </p:txBody>
        </p:sp>
      </p:grpSp>
      <p:sp>
        <p:nvSpPr>
          <p:cNvPr id="94" name="Rectangle 21"/>
          <p:cNvSpPr>
            <a:spLocks noChangeArrowheads="1"/>
          </p:cNvSpPr>
          <p:nvPr/>
        </p:nvSpPr>
        <p:spPr bwMode="auto">
          <a:xfrm>
            <a:off x="6534284" y="2219715"/>
            <a:ext cx="601846" cy="198715"/>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dirty="0">
                <a:solidFill>
                  <a:srgbClr val="000000"/>
                </a:solidFill>
                <a:latin typeface="Arial Narrow" pitchFamily="34" charset="0"/>
              </a:rPr>
              <a:t>Network</a:t>
            </a:r>
          </a:p>
        </p:txBody>
      </p:sp>
      <p:sp>
        <p:nvSpPr>
          <p:cNvPr id="95" name="Rectangle 21"/>
          <p:cNvSpPr>
            <a:spLocks noChangeArrowheads="1"/>
          </p:cNvSpPr>
          <p:nvPr/>
        </p:nvSpPr>
        <p:spPr bwMode="auto">
          <a:xfrm>
            <a:off x="6516091" y="4811082"/>
            <a:ext cx="601846" cy="198715"/>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dirty="0">
                <a:solidFill>
                  <a:srgbClr val="000000"/>
                </a:solidFill>
                <a:latin typeface="Arial Narrow" pitchFamily="34" charset="0"/>
              </a:rPr>
              <a:t>Network</a:t>
            </a:r>
          </a:p>
        </p:txBody>
      </p:sp>
      <p:sp>
        <p:nvSpPr>
          <p:cNvPr id="96" name="Rectangle 21"/>
          <p:cNvSpPr>
            <a:spLocks noChangeArrowheads="1"/>
          </p:cNvSpPr>
          <p:nvPr/>
        </p:nvSpPr>
        <p:spPr bwMode="auto">
          <a:xfrm>
            <a:off x="1703504" y="4618462"/>
            <a:ext cx="601846" cy="198715"/>
          </a:xfrm>
          <a:prstGeom prst="rect">
            <a:avLst/>
          </a:prstGeom>
          <a:solidFill>
            <a:schemeClr val="bg1"/>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r>
              <a:rPr lang="en-US" sz="1000" b="1" dirty="0">
                <a:solidFill>
                  <a:srgbClr val="000000"/>
                </a:solidFill>
                <a:latin typeface="Arial Narrow" pitchFamily="34" charset="0"/>
              </a:rPr>
              <a:t>Network</a:t>
            </a:r>
          </a:p>
        </p:txBody>
      </p:sp>
      <p:cxnSp>
        <p:nvCxnSpPr>
          <p:cNvPr id="4" name="Curved Connector 3"/>
          <p:cNvCxnSpPr>
            <a:stCxn id="96" idx="0"/>
            <a:endCxn id="95" idx="0"/>
          </p:cNvCxnSpPr>
          <p:nvPr/>
        </p:nvCxnSpPr>
        <p:spPr bwMode="auto">
          <a:xfrm rot="16200000" flipH="1">
            <a:off x="4314410" y="2308479"/>
            <a:ext cx="192620" cy="4812587"/>
          </a:xfrm>
          <a:prstGeom prst="curvedConnector3">
            <a:avLst>
              <a:gd name="adj1" fmla="val -465680"/>
            </a:avLst>
          </a:prstGeom>
          <a:noFill/>
          <a:ln w="12700">
            <a:solidFill>
              <a:srgbClr val="000000"/>
            </a:solidFill>
            <a:miter lim="800000"/>
            <a:headEnd type="triangle" w="med" len="med"/>
            <a:tailEnd type="triangle" w="med" len="med"/>
          </a:ln>
          <a:effectLst/>
        </p:spPr>
      </p:cxnSp>
      <p:cxnSp>
        <p:nvCxnSpPr>
          <p:cNvPr id="100" name="Curved Connector 99"/>
          <p:cNvCxnSpPr>
            <a:stCxn id="95" idx="0"/>
            <a:endCxn id="94" idx="1"/>
          </p:cNvCxnSpPr>
          <p:nvPr/>
        </p:nvCxnSpPr>
        <p:spPr bwMode="auto">
          <a:xfrm rot="16200000" flipV="1">
            <a:off x="5429646" y="3423712"/>
            <a:ext cx="2492009" cy="282730"/>
          </a:xfrm>
          <a:prstGeom prst="curvedConnector4">
            <a:avLst>
              <a:gd name="adj1" fmla="val 31466"/>
              <a:gd name="adj2" fmla="val 187289"/>
            </a:avLst>
          </a:prstGeom>
          <a:noFill/>
          <a:ln w="12700">
            <a:solidFill>
              <a:srgbClr val="000000"/>
            </a:solidFill>
            <a:miter lim="800000"/>
            <a:headEnd type="triangle" w="med" len="med"/>
            <a:tailEnd type="triangle" w="med" len="med"/>
          </a:ln>
          <a:effectLst/>
        </p:spPr>
      </p:cxnSp>
      <p:cxnSp>
        <p:nvCxnSpPr>
          <p:cNvPr id="104" name="Curved Connector 103"/>
          <p:cNvCxnSpPr>
            <a:stCxn id="96" idx="0"/>
            <a:endCxn id="94" idx="1"/>
          </p:cNvCxnSpPr>
          <p:nvPr/>
        </p:nvCxnSpPr>
        <p:spPr bwMode="auto">
          <a:xfrm rot="5400000" flipH="1" flipV="1">
            <a:off x="3119662" y="1203840"/>
            <a:ext cx="2299389" cy="4529857"/>
          </a:xfrm>
          <a:prstGeom prst="curvedConnector2">
            <a:avLst/>
          </a:prstGeom>
          <a:noFill/>
          <a:ln w="12700">
            <a:solidFill>
              <a:srgbClr val="000000"/>
            </a:solidFill>
            <a:miter lim="800000"/>
            <a:headEnd type="triangle" w="med" len="med"/>
            <a:tailEnd type="triangle" w="med" len="med"/>
          </a:ln>
          <a:effectLst/>
        </p:spPr>
      </p:cxnSp>
      <p:sp>
        <p:nvSpPr>
          <p:cNvPr id="11" name="TextBox 10"/>
          <p:cNvSpPr txBox="1"/>
          <p:nvPr/>
        </p:nvSpPr>
        <p:spPr>
          <a:xfrm>
            <a:off x="4064465" y="3001544"/>
            <a:ext cx="1810478" cy="369332"/>
          </a:xfrm>
          <a:prstGeom prst="rect">
            <a:avLst/>
          </a:prstGeom>
          <a:noFill/>
        </p:spPr>
        <p:txBody>
          <a:bodyPr wrap="square" rtlCol="0">
            <a:spAutoFit/>
          </a:bodyPr>
          <a:lstStyle/>
          <a:p>
            <a:pPr algn="ctr" defTabSz="914400" eaLnBrk="0" fontAlgn="base" hangingPunct="0">
              <a:spcBef>
                <a:spcPct val="0"/>
              </a:spcBef>
              <a:spcAft>
                <a:spcPct val="0"/>
              </a:spcAft>
            </a:pPr>
            <a:r>
              <a:rPr lang="en-US" b="1" dirty="0">
                <a:solidFill>
                  <a:srgbClr val="000000"/>
                </a:solidFill>
                <a:latin typeface="Calibri" pitchFamily="34" charset="0"/>
              </a:rPr>
              <a:t>Distributed!</a:t>
            </a:r>
          </a:p>
        </p:txBody>
      </p:sp>
    </p:spTree>
    <p:extLst>
      <p:ext uri="{BB962C8B-B14F-4D97-AF65-F5344CB8AC3E}">
        <p14:creationId xmlns:p14="http://schemas.microsoft.com/office/powerpoint/2010/main" val="4135430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2895" y="1483906"/>
            <a:ext cx="1600200" cy="679155"/>
          </a:xfrm>
          <a:prstGeom prst="rect">
            <a:avLst/>
          </a:prstGeom>
        </p:spPr>
      </p:pic>
      <p:pic>
        <p:nvPicPr>
          <p:cNvPr id="5" name="Picture 4"/>
          <p:cNvPicPr>
            <a:picLocks noChangeAspect="1"/>
          </p:cNvPicPr>
          <p:nvPr/>
        </p:nvPicPr>
        <p:blipFill>
          <a:blip r:embed="rId3"/>
          <a:stretch>
            <a:fillRect/>
          </a:stretch>
        </p:blipFill>
        <p:spPr>
          <a:xfrm>
            <a:off x="1806634" y="2418151"/>
            <a:ext cx="3690693" cy="886411"/>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1201" y="1437146"/>
            <a:ext cx="1447800" cy="1250373"/>
          </a:xfrm>
          <a:prstGeom prst="rect">
            <a:avLst/>
          </a:prstGeom>
        </p:spPr>
      </p:pic>
      <p:pic>
        <p:nvPicPr>
          <p:cNvPr id="7" name="Picture 6"/>
          <p:cNvPicPr>
            <a:picLocks noChangeAspect="1"/>
          </p:cNvPicPr>
          <p:nvPr/>
        </p:nvPicPr>
        <p:blipFill>
          <a:blip r:embed="rId5"/>
          <a:stretch>
            <a:fillRect/>
          </a:stretch>
        </p:blipFill>
        <p:spPr>
          <a:xfrm>
            <a:off x="6821922" y="2969914"/>
            <a:ext cx="1143000" cy="1143000"/>
          </a:xfrm>
          <a:prstGeom prst="rect">
            <a:avLst/>
          </a:prstGeom>
        </p:spPr>
      </p:pic>
      <p:pic>
        <p:nvPicPr>
          <p:cNvPr id="8" name="Picture 7"/>
          <p:cNvPicPr>
            <a:picLocks noChangeAspect="1"/>
          </p:cNvPicPr>
          <p:nvPr/>
        </p:nvPicPr>
        <p:blipFill>
          <a:blip r:embed="rId6"/>
          <a:stretch>
            <a:fillRect/>
          </a:stretch>
        </p:blipFill>
        <p:spPr>
          <a:xfrm>
            <a:off x="1774288" y="4630504"/>
            <a:ext cx="3147487" cy="688513"/>
          </a:xfrm>
          <a:prstGeom prst="rect">
            <a:avLst/>
          </a:prstGeom>
        </p:spPr>
      </p:pic>
      <p:pic>
        <p:nvPicPr>
          <p:cNvPr id="9" name="Picture 8"/>
          <p:cNvPicPr>
            <a:picLocks noChangeAspect="1"/>
          </p:cNvPicPr>
          <p:nvPr/>
        </p:nvPicPr>
        <p:blipFill>
          <a:blip r:embed="rId7"/>
          <a:stretch>
            <a:fillRect/>
          </a:stretch>
        </p:blipFill>
        <p:spPr>
          <a:xfrm>
            <a:off x="1774287" y="3077216"/>
            <a:ext cx="2032000" cy="977900"/>
          </a:xfrm>
          <a:prstGeom prst="rect">
            <a:avLst/>
          </a:prstGeom>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27430" y="4424546"/>
            <a:ext cx="1737493" cy="820779"/>
          </a:xfrm>
          <a:prstGeom prst="rect">
            <a:avLst/>
          </a:prstGeom>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21490" y="4091465"/>
            <a:ext cx="1504424" cy="1126866"/>
          </a:xfrm>
          <a:prstGeom prst="rect">
            <a:avLst/>
          </a:prstGeom>
        </p:spPr>
      </p:pic>
      <p:pic>
        <p:nvPicPr>
          <p:cNvPr id="12" name="Picture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21490" y="3098439"/>
            <a:ext cx="1473200" cy="748292"/>
          </a:xfrm>
          <a:prstGeom prst="rect">
            <a:avLst/>
          </a:prstGeom>
        </p:spPr>
      </p:pic>
      <p:pic>
        <p:nvPicPr>
          <p:cNvPr id="13" name="Picture 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91600" y="5171831"/>
            <a:ext cx="1079500" cy="7092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019866" y="5265409"/>
            <a:ext cx="823963" cy="962611"/>
          </a:xfrm>
          <a:prstGeom prst="rect">
            <a:avLst/>
          </a:prstGeom>
        </p:spPr>
      </p:pic>
      <p:pic>
        <p:nvPicPr>
          <p:cNvPr id="15" name="Picture 1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95538" y="5534191"/>
            <a:ext cx="2092241" cy="693828"/>
          </a:xfrm>
          <a:prstGeom prst="rect">
            <a:avLst/>
          </a:prstGeom>
        </p:spPr>
      </p:pic>
      <p:pic>
        <p:nvPicPr>
          <p:cNvPr id="16" name="Picture 15"/>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4551176" y="3132118"/>
            <a:ext cx="1892300" cy="633757"/>
          </a:xfrm>
          <a:prstGeom prst="rect">
            <a:avLst/>
          </a:prstGeom>
        </p:spPr>
      </p:pic>
      <p:pic>
        <p:nvPicPr>
          <p:cNvPr id="17" name="Picture 1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746672" y="1941731"/>
            <a:ext cx="1768928" cy="990600"/>
          </a:xfrm>
          <a:prstGeom prst="rect">
            <a:avLst/>
          </a:prstGeom>
        </p:spPr>
      </p:pic>
      <p:pic>
        <p:nvPicPr>
          <p:cNvPr id="20" name="Picture 19"/>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5492737" y="5562353"/>
            <a:ext cx="2273326" cy="633729"/>
          </a:xfrm>
          <a:prstGeom prst="rect">
            <a:avLst/>
          </a:prstGeom>
        </p:spPr>
      </p:pic>
      <p:pic>
        <p:nvPicPr>
          <p:cNvPr id="21" name="Picture 20"/>
          <p:cNvPicPr>
            <a:picLocks noChangeAspect="1"/>
          </p:cNvPicPr>
          <p:nvPr/>
        </p:nvPicPr>
        <p:blipFill>
          <a:blip r:embed="rId17"/>
          <a:stretch>
            <a:fillRect/>
          </a:stretch>
        </p:blipFill>
        <p:spPr>
          <a:xfrm>
            <a:off x="8636000" y="822527"/>
            <a:ext cx="2032000" cy="1016000"/>
          </a:xfrm>
          <a:prstGeom prst="rect">
            <a:avLst/>
          </a:prstGeom>
        </p:spPr>
      </p:pic>
      <p:pic>
        <p:nvPicPr>
          <p:cNvPr id="22" name="Picture 2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137407" y="1641692"/>
            <a:ext cx="1447800" cy="810768"/>
          </a:xfrm>
          <a:prstGeom prst="rect">
            <a:avLst/>
          </a:prstGeom>
        </p:spPr>
      </p:pic>
      <p:pic>
        <p:nvPicPr>
          <p:cNvPr id="23" name="Picture 22"/>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4887778" y="3808514"/>
            <a:ext cx="1498600" cy="674805"/>
          </a:xfrm>
          <a:prstGeom prst="rect">
            <a:avLst/>
          </a:prstGeom>
        </p:spPr>
      </p:pic>
      <p:pic>
        <p:nvPicPr>
          <p:cNvPr id="24" name="Picture 23"/>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3009900" y="4064475"/>
            <a:ext cx="1600200" cy="343977"/>
          </a:xfrm>
          <a:prstGeom prst="rect">
            <a:avLst/>
          </a:prstGeom>
        </p:spPr>
      </p:pic>
      <p:pic>
        <p:nvPicPr>
          <p:cNvPr id="25" name="Picture 24"/>
          <p:cNvPicPr>
            <a:picLocks noChangeAspect="1"/>
          </p:cNvPicPr>
          <p:nvPr/>
        </p:nvPicPr>
        <p:blipFill>
          <a:blip r:embed="rId21"/>
          <a:stretch>
            <a:fillRect/>
          </a:stretch>
        </p:blipFill>
        <p:spPr>
          <a:xfrm>
            <a:off x="3806288" y="1055132"/>
            <a:ext cx="1735027" cy="1464818"/>
          </a:xfrm>
          <a:prstGeom prst="rect">
            <a:avLst/>
          </a:prstGeom>
        </p:spPr>
      </p:pic>
      <p:sp>
        <p:nvSpPr>
          <p:cNvPr id="27" name="Title 26">
            <a:extLst>
              <a:ext uri="{FF2B5EF4-FFF2-40B4-BE49-F238E27FC236}">
                <a16:creationId xmlns:a16="http://schemas.microsoft.com/office/drawing/2014/main" id="{B6EBBABF-BAF0-EE4B-8BEF-BDC053E47EF6}"/>
              </a:ext>
            </a:extLst>
          </p:cNvPr>
          <p:cNvSpPr>
            <a:spLocks noGrp="1"/>
          </p:cNvSpPr>
          <p:nvPr>
            <p:ph type="title"/>
          </p:nvPr>
        </p:nvSpPr>
        <p:spPr/>
        <p:txBody>
          <a:bodyPr/>
          <a:lstStyle/>
          <a:p>
            <a:r>
              <a:rPr lang="en-US" dirty="0">
                <a:latin typeface="Arial" charset="0"/>
              </a:rPr>
              <a:t>Embedded Systems Careers</a:t>
            </a:r>
            <a:endParaRPr lang="en-US" dirty="0"/>
          </a:p>
        </p:txBody>
      </p:sp>
    </p:spTree>
    <p:extLst>
      <p:ext uri="{BB962C8B-B14F-4D97-AF65-F5344CB8AC3E}">
        <p14:creationId xmlns:p14="http://schemas.microsoft.com/office/powerpoint/2010/main" val="86920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stretch>
            <a:fillRect/>
          </a:stretch>
        </p:blipFill>
        <p:spPr>
          <a:xfrm>
            <a:off x="953358" y="847096"/>
            <a:ext cx="9774743" cy="6010904"/>
          </a:xfrm>
          <a:prstGeom prst="rect">
            <a:avLst/>
          </a:prstGeom>
        </p:spPr>
      </p:pic>
      <p:sp>
        <p:nvSpPr>
          <p:cNvPr id="3" name="TextBox 2"/>
          <p:cNvSpPr txBox="1"/>
          <p:nvPr/>
        </p:nvSpPr>
        <p:spPr>
          <a:xfrm>
            <a:off x="3164707" y="257578"/>
            <a:ext cx="5352043" cy="400110"/>
          </a:xfrm>
          <a:prstGeom prst="rect">
            <a:avLst/>
          </a:prstGeom>
          <a:noFill/>
        </p:spPr>
        <p:txBody>
          <a:bodyPr wrap="none" rtlCol="0">
            <a:spAutoFit/>
          </a:bodyPr>
          <a:lstStyle/>
          <a:p>
            <a:r>
              <a:rPr lang="en-NZ" sz="2000" dirty="0"/>
              <a:t>Digital Camera : An example of embedded system</a:t>
            </a:r>
          </a:p>
        </p:txBody>
      </p:sp>
    </p:spTree>
    <p:extLst>
      <p:ext uri="{BB962C8B-B14F-4D97-AF65-F5344CB8AC3E}">
        <p14:creationId xmlns:p14="http://schemas.microsoft.com/office/powerpoint/2010/main" val="3345658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1855789" y="333376"/>
            <a:ext cx="3578225" cy="398463"/>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a:solidFill>
                  <a:srgbClr val="000000"/>
                </a:solidFill>
              </a:rPr>
              <a:t>Example 1: The Domestic Fridge</a:t>
            </a:r>
          </a:p>
        </p:txBody>
      </p:sp>
      <p:grpSp>
        <p:nvGrpSpPr>
          <p:cNvPr id="7171" name="Group 2"/>
          <p:cNvGrpSpPr>
            <a:grpSpLocks/>
          </p:cNvGrpSpPr>
          <p:nvPr/>
        </p:nvGrpSpPr>
        <p:grpSpPr bwMode="auto">
          <a:xfrm>
            <a:off x="1922463" y="1200151"/>
            <a:ext cx="8347074" cy="3768725"/>
            <a:chOff x="251" y="756"/>
            <a:chExt cx="5258" cy="2374"/>
          </a:xfrm>
        </p:grpSpPr>
        <p:sp>
          <p:nvSpPr>
            <p:cNvPr id="7172" name="Rectangle 3"/>
            <p:cNvSpPr>
              <a:spLocks noChangeArrowheads="1"/>
            </p:cNvSpPr>
            <p:nvPr/>
          </p:nvSpPr>
          <p:spPr bwMode="auto">
            <a:xfrm>
              <a:off x="1089" y="2087"/>
              <a:ext cx="1425" cy="111"/>
            </a:xfrm>
            <a:prstGeom prst="rect">
              <a:avLst/>
            </a:prstGeom>
            <a:solidFill>
              <a:srgbClr val="FFFFFF"/>
            </a:solidFill>
            <a:ln w="9360">
              <a:solidFill>
                <a:srgbClr val="0000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7173" name="Line 4"/>
            <p:cNvSpPr>
              <a:spLocks noChangeShapeType="1"/>
            </p:cNvSpPr>
            <p:nvPr/>
          </p:nvSpPr>
          <p:spPr bwMode="auto">
            <a:xfrm flipH="1" flipV="1">
              <a:off x="971" y="2004"/>
              <a:ext cx="119" cy="84"/>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174" name="Line 5"/>
            <p:cNvSpPr>
              <a:spLocks noChangeShapeType="1"/>
            </p:cNvSpPr>
            <p:nvPr/>
          </p:nvSpPr>
          <p:spPr bwMode="auto">
            <a:xfrm flipH="1" flipV="1">
              <a:off x="2407" y="2004"/>
              <a:ext cx="119" cy="84"/>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175" name="Line 6"/>
            <p:cNvSpPr>
              <a:spLocks noChangeShapeType="1"/>
            </p:cNvSpPr>
            <p:nvPr/>
          </p:nvSpPr>
          <p:spPr bwMode="auto">
            <a:xfrm flipH="1" flipV="1">
              <a:off x="971" y="2127"/>
              <a:ext cx="119" cy="8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176" name="Line 7"/>
            <p:cNvSpPr>
              <a:spLocks noChangeShapeType="1"/>
            </p:cNvSpPr>
            <p:nvPr/>
          </p:nvSpPr>
          <p:spPr bwMode="auto">
            <a:xfrm flipV="1">
              <a:off x="972" y="2004"/>
              <a:ext cx="1" cy="12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177" name="Line 8"/>
            <p:cNvSpPr>
              <a:spLocks noChangeShapeType="1"/>
            </p:cNvSpPr>
            <p:nvPr/>
          </p:nvSpPr>
          <p:spPr bwMode="auto">
            <a:xfrm>
              <a:off x="972" y="2005"/>
              <a:ext cx="14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nvGrpSpPr>
            <p:cNvPr id="7178" name="Group 9"/>
            <p:cNvGrpSpPr>
              <a:grpSpLocks/>
            </p:cNvGrpSpPr>
            <p:nvPr/>
          </p:nvGrpSpPr>
          <p:grpSpPr bwMode="auto">
            <a:xfrm>
              <a:off x="1118" y="2170"/>
              <a:ext cx="58" cy="123"/>
              <a:chOff x="1118" y="2170"/>
              <a:chExt cx="58" cy="123"/>
            </a:xfrm>
          </p:grpSpPr>
          <p:sp>
            <p:nvSpPr>
              <p:cNvPr id="7472" name="Line 10"/>
              <p:cNvSpPr>
                <a:spLocks noChangeShapeType="1"/>
              </p:cNvSpPr>
              <p:nvPr/>
            </p:nvSpPr>
            <p:spPr bwMode="auto">
              <a:xfrm flipV="1">
                <a:off x="1137"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73" name="Line 11"/>
              <p:cNvSpPr>
                <a:spLocks noChangeShapeType="1"/>
              </p:cNvSpPr>
              <p:nvPr/>
            </p:nvSpPr>
            <p:spPr bwMode="auto">
              <a:xfrm>
                <a:off x="1137"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74" name="Line 12"/>
              <p:cNvSpPr>
                <a:spLocks noChangeShapeType="1"/>
              </p:cNvSpPr>
              <p:nvPr/>
            </p:nvSpPr>
            <p:spPr bwMode="auto">
              <a:xfrm flipV="1">
                <a:off x="1157"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75" name="Line 13"/>
              <p:cNvSpPr>
                <a:spLocks noChangeShapeType="1"/>
              </p:cNvSpPr>
              <p:nvPr/>
            </p:nvSpPr>
            <p:spPr bwMode="auto">
              <a:xfrm flipV="1">
                <a:off x="1157"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76" name="Line 14"/>
              <p:cNvSpPr>
                <a:spLocks noChangeShapeType="1"/>
              </p:cNvSpPr>
              <p:nvPr/>
            </p:nvSpPr>
            <p:spPr bwMode="auto">
              <a:xfrm flipH="1" flipV="1">
                <a:off x="1117"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77" name="Line 15"/>
              <p:cNvSpPr>
                <a:spLocks noChangeShapeType="1"/>
              </p:cNvSpPr>
              <p:nvPr/>
            </p:nvSpPr>
            <p:spPr bwMode="auto">
              <a:xfrm flipV="1">
                <a:off x="1118"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78" name="Line 16"/>
              <p:cNvSpPr>
                <a:spLocks noChangeShapeType="1"/>
              </p:cNvSpPr>
              <p:nvPr/>
            </p:nvSpPr>
            <p:spPr bwMode="auto">
              <a:xfrm flipV="1">
                <a:off x="1176"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79" name="Line 17"/>
              <p:cNvSpPr>
                <a:spLocks noChangeShapeType="1"/>
              </p:cNvSpPr>
              <p:nvPr/>
            </p:nvSpPr>
            <p:spPr bwMode="auto">
              <a:xfrm flipH="1">
                <a:off x="1117"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79" name="Group 18"/>
            <p:cNvGrpSpPr>
              <a:grpSpLocks/>
            </p:cNvGrpSpPr>
            <p:nvPr/>
          </p:nvGrpSpPr>
          <p:grpSpPr bwMode="auto">
            <a:xfrm>
              <a:off x="1205" y="2170"/>
              <a:ext cx="59" cy="123"/>
              <a:chOff x="1205" y="2170"/>
              <a:chExt cx="59" cy="123"/>
            </a:xfrm>
          </p:grpSpPr>
          <p:sp>
            <p:nvSpPr>
              <p:cNvPr id="7464" name="Line 19"/>
              <p:cNvSpPr>
                <a:spLocks noChangeShapeType="1"/>
              </p:cNvSpPr>
              <p:nvPr/>
            </p:nvSpPr>
            <p:spPr bwMode="auto">
              <a:xfrm flipV="1">
                <a:off x="1225"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65" name="Line 20"/>
              <p:cNvSpPr>
                <a:spLocks noChangeShapeType="1"/>
              </p:cNvSpPr>
              <p:nvPr/>
            </p:nvSpPr>
            <p:spPr bwMode="auto">
              <a:xfrm>
                <a:off x="1225" y="2293"/>
                <a:ext cx="19"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66" name="Line 21"/>
              <p:cNvSpPr>
                <a:spLocks noChangeShapeType="1"/>
              </p:cNvSpPr>
              <p:nvPr/>
            </p:nvSpPr>
            <p:spPr bwMode="auto">
              <a:xfrm flipV="1">
                <a:off x="1244"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67" name="Line 22"/>
              <p:cNvSpPr>
                <a:spLocks noChangeShapeType="1"/>
              </p:cNvSpPr>
              <p:nvPr/>
            </p:nvSpPr>
            <p:spPr bwMode="auto">
              <a:xfrm flipV="1">
                <a:off x="1244" y="2215"/>
                <a:ext cx="20"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68" name="Line 23"/>
              <p:cNvSpPr>
                <a:spLocks noChangeShapeType="1"/>
              </p:cNvSpPr>
              <p:nvPr/>
            </p:nvSpPr>
            <p:spPr bwMode="auto">
              <a:xfrm flipH="1" flipV="1">
                <a:off x="1204" y="2215"/>
                <a:ext cx="22"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69" name="Line 24"/>
              <p:cNvSpPr>
                <a:spLocks noChangeShapeType="1"/>
              </p:cNvSpPr>
              <p:nvPr/>
            </p:nvSpPr>
            <p:spPr bwMode="auto">
              <a:xfrm flipV="1">
                <a:off x="1205"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70" name="Line 25"/>
              <p:cNvSpPr>
                <a:spLocks noChangeShapeType="1"/>
              </p:cNvSpPr>
              <p:nvPr/>
            </p:nvSpPr>
            <p:spPr bwMode="auto">
              <a:xfrm flipV="1">
                <a:off x="1264"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71" name="Line 26"/>
              <p:cNvSpPr>
                <a:spLocks noChangeShapeType="1"/>
              </p:cNvSpPr>
              <p:nvPr/>
            </p:nvSpPr>
            <p:spPr bwMode="auto">
              <a:xfrm flipH="1">
                <a:off x="1204" y="2170"/>
                <a:ext cx="61"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0" name="Group 27"/>
            <p:cNvGrpSpPr>
              <a:grpSpLocks/>
            </p:cNvGrpSpPr>
            <p:nvPr/>
          </p:nvGrpSpPr>
          <p:grpSpPr bwMode="auto">
            <a:xfrm>
              <a:off x="1293" y="2170"/>
              <a:ext cx="58" cy="123"/>
              <a:chOff x="1293" y="2170"/>
              <a:chExt cx="58" cy="123"/>
            </a:xfrm>
          </p:grpSpPr>
          <p:sp>
            <p:nvSpPr>
              <p:cNvPr id="7456" name="Line 28"/>
              <p:cNvSpPr>
                <a:spLocks noChangeShapeType="1"/>
              </p:cNvSpPr>
              <p:nvPr/>
            </p:nvSpPr>
            <p:spPr bwMode="auto">
              <a:xfrm flipV="1">
                <a:off x="1312"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57" name="Line 29"/>
              <p:cNvSpPr>
                <a:spLocks noChangeShapeType="1"/>
              </p:cNvSpPr>
              <p:nvPr/>
            </p:nvSpPr>
            <p:spPr bwMode="auto">
              <a:xfrm>
                <a:off x="1312"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58" name="Line 30"/>
              <p:cNvSpPr>
                <a:spLocks noChangeShapeType="1"/>
              </p:cNvSpPr>
              <p:nvPr/>
            </p:nvSpPr>
            <p:spPr bwMode="auto">
              <a:xfrm flipV="1">
                <a:off x="1332"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59" name="Line 31"/>
              <p:cNvSpPr>
                <a:spLocks noChangeShapeType="1"/>
              </p:cNvSpPr>
              <p:nvPr/>
            </p:nvSpPr>
            <p:spPr bwMode="auto">
              <a:xfrm flipV="1">
                <a:off x="1332"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60" name="Line 32"/>
              <p:cNvSpPr>
                <a:spLocks noChangeShapeType="1"/>
              </p:cNvSpPr>
              <p:nvPr/>
            </p:nvSpPr>
            <p:spPr bwMode="auto">
              <a:xfrm flipH="1" flipV="1">
                <a:off x="1292"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61" name="Line 33"/>
              <p:cNvSpPr>
                <a:spLocks noChangeShapeType="1"/>
              </p:cNvSpPr>
              <p:nvPr/>
            </p:nvSpPr>
            <p:spPr bwMode="auto">
              <a:xfrm flipV="1">
                <a:off x="1293"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62" name="Line 34"/>
              <p:cNvSpPr>
                <a:spLocks noChangeShapeType="1"/>
              </p:cNvSpPr>
              <p:nvPr/>
            </p:nvSpPr>
            <p:spPr bwMode="auto">
              <a:xfrm flipV="1">
                <a:off x="1351"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63" name="Line 35"/>
              <p:cNvSpPr>
                <a:spLocks noChangeShapeType="1"/>
              </p:cNvSpPr>
              <p:nvPr/>
            </p:nvSpPr>
            <p:spPr bwMode="auto">
              <a:xfrm flipH="1">
                <a:off x="1292"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1" name="Group 36"/>
            <p:cNvGrpSpPr>
              <a:grpSpLocks/>
            </p:cNvGrpSpPr>
            <p:nvPr/>
          </p:nvGrpSpPr>
          <p:grpSpPr bwMode="auto">
            <a:xfrm>
              <a:off x="1380" y="2170"/>
              <a:ext cx="59" cy="123"/>
              <a:chOff x="1380" y="2170"/>
              <a:chExt cx="59" cy="123"/>
            </a:xfrm>
          </p:grpSpPr>
          <p:sp>
            <p:nvSpPr>
              <p:cNvPr id="7448" name="Line 37"/>
              <p:cNvSpPr>
                <a:spLocks noChangeShapeType="1"/>
              </p:cNvSpPr>
              <p:nvPr/>
            </p:nvSpPr>
            <p:spPr bwMode="auto">
              <a:xfrm flipV="1">
                <a:off x="1400"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49" name="Line 38"/>
              <p:cNvSpPr>
                <a:spLocks noChangeShapeType="1"/>
              </p:cNvSpPr>
              <p:nvPr/>
            </p:nvSpPr>
            <p:spPr bwMode="auto">
              <a:xfrm>
                <a:off x="1400" y="2293"/>
                <a:ext cx="19"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50" name="Line 39"/>
              <p:cNvSpPr>
                <a:spLocks noChangeShapeType="1"/>
              </p:cNvSpPr>
              <p:nvPr/>
            </p:nvSpPr>
            <p:spPr bwMode="auto">
              <a:xfrm flipV="1">
                <a:off x="1419"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51" name="Line 40"/>
              <p:cNvSpPr>
                <a:spLocks noChangeShapeType="1"/>
              </p:cNvSpPr>
              <p:nvPr/>
            </p:nvSpPr>
            <p:spPr bwMode="auto">
              <a:xfrm flipV="1">
                <a:off x="1419" y="2215"/>
                <a:ext cx="20"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52" name="Line 41"/>
              <p:cNvSpPr>
                <a:spLocks noChangeShapeType="1"/>
              </p:cNvSpPr>
              <p:nvPr/>
            </p:nvSpPr>
            <p:spPr bwMode="auto">
              <a:xfrm flipH="1" flipV="1">
                <a:off x="1379" y="2215"/>
                <a:ext cx="22"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53" name="Line 42"/>
              <p:cNvSpPr>
                <a:spLocks noChangeShapeType="1"/>
              </p:cNvSpPr>
              <p:nvPr/>
            </p:nvSpPr>
            <p:spPr bwMode="auto">
              <a:xfrm flipV="1">
                <a:off x="1380"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54" name="Line 43"/>
              <p:cNvSpPr>
                <a:spLocks noChangeShapeType="1"/>
              </p:cNvSpPr>
              <p:nvPr/>
            </p:nvSpPr>
            <p:spPr bwMode="auto">
              <a:xfrm flipV="1">
                <a:off x="1439"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55" name="Line 44"/>
              <p:cNvSpPr>
                <a:spLocks noChangeShapeType="1"/>
              </p:cNvSpPr>
              <p:nvPr/>
            </p:nvSpPr>
            <p:spPr bwMode="auto">
              <a:xfrm flipH="1">
                <a:off x="1379" y="2170"/>
                <a:ext cx="61"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2" name="Group 45"/>
            <p:cNvGrpSpPr>
              <a:grpSpLocks/>
            </p:cNvGrpSpPr>
            <p:nvPr/>
          </p:nvGrpSpPr>
          <p:grpSpPr bwMode="auto">
            <a:xfrm>
              <a:off x="1468" y="2170"/>
              <a:ext cx="58" cy="123"/>
              <a:chOff x="1468" y="2170"/>
              <a:chExt cx="58" cy="123"/>
            </a:xfrm>
          </p:grpSpPr>
          <p:sp>
            <p:nvSpPr>
              <p:cNvPr id="7440" name="Line 46"/>
              <p:cNvSpPr>
                <a:spLocks noChangeShapeType="1"/>
              </p:cNvSpPr>
              <p:nvPr/>
            </p:nvSpPr>
            <p:spPr bwMode="auto">
              <a:xfrm flipV="1">
                <a:off x="1487"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41" name="Line 47"/>
              <p:cNvSpPr>
                <a:spLocks noChangeShapeType="1"/>
              </p:cNvSpPr>
              <p:nvPr/>
            </p:nvSpPr>
            <p:spPr bwMode="auto">
              <a:xfrm>
                <a:off x="1487"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42" name="Line 48"/>
              <p:cNvSpPr>
                <a:spLocks noChangeShapeType="1"/>
              </p:cNvSpPr>
              <p:nvPr/>
            </p:nvSpPr>
            <p:spPr bwMode="auto">
              <a:xfrm flipV="1">
                <a:off x="1507"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43" name="Line 49"/>
              <p:cNvSpPr>
                <a:spLocks noChangeShapeType="1"/>
              </p:cNvSpPr>
              <p:nvPr/>
            </p:nvSpPr>
            <p:spPr bwMode="auto">
              <a:xfrm flipV="1">
                <a:off x="1507"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44" name="Line 50"/>
              <p:cNvSpPr>
                <a:spLocks noChangeShapeType="1"/>
              </p:cNvSpPr>
              <p:nvPr/>
            </p:nvSpPr>
            <p:spPr bwMode="auto">
              <a:xfrm flipH="1" flipV="1">
                <a:off x="1467"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45" name="Line 51"/>
              <p:cNvSpPr>
                <a:spLocks noChangeShapeType="1"/>
              </p:cNvSpPr>
              <p:nvPr/>
            </p:nvSpPr>
            <p:spPr bwMode="auto">
              <a:xfrm flipV="1">
                <a:off x="1468"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46" name="Line 52"/>
              <p:cNvSpPr>
                <a:spLocks noChangeShapeType="1"/>
              </p:cNvSpPr>
              <p:nvPr/>
            </p:nvSpPr>
            <p:spPr bwMode="auto">
              <a:xfrm flipV="1">
                <a:off x="1526"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47" name="Line 53"/>
              <p:cNvSpPr>
                <a:spLocks noChangeShapeType="1"/>
              </p:cNvSpPr>
              <p:nvPr/>
            </p:nvSpPr>
            <p:spPr bwMode="auto">
              <a:xfrm flipH="1">
                <a:off x="1467"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3" name="Group 54"/>
            <p:cNvGrpSpPr>
              <a:grpSpLocks/>
            </p:cNvGrpSpPr>
            <p:nvPr/>
          </p:nvGrpSpPr>
          <p:grpSpPr bwMode="auto">
            <a:xfrm>
              <a:off x="1555" y="2170"/>
              <a:ext cx="59" cy="123"/>
              <a:chOff x="1555" y="2170"/>
              <a:chExt cx="59" cy="123"/>
            </a:xfrm>
          </p:grpSpPr>
          <p:sp>
            <p:nvSpPr>
              <p:cNvPr id="7432" name="Line 55"/>
              <p:cNvSpPr>
                <a:spLocks noChangeShapeType="1"/>
              </p:cNvSpPr>
              <p:nvPr/>
            </p:nvSpPr>
            <p:spPr bwMode="auto">
              <a:xfrm flipV="1">
                <a:off x="1575"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33" name="Line 56"/>
              <p:cNvSpPr>
                <a:spLocks noChangeShapeType="1"/>
              </p:cNvSpPr>
              <p:nvPr/>
            </p:nvSpPr>
            <p:spPr bwMode="auto">
              <a:xfrm>
                <a:off x="1575" y="2293"/>
                <a:ext cx="19"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34" name="Line 57"/>
              <p:cNvSpPr>
                <a:spLocks noChangeShapeType="1"/>
              </p:cNvSpPr>
              <p:nvPr/>
            </p:nvSpPr>
            <p:spPr bwMode="auto">
              <a:xfrm flipV="1">
                <a:off x="1594"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35" name="Line 58"/>
              <p:cNvSpPr>
                <a:spLocks noChangeShapeType="1"/>
              </p:cNvSpPr>
              <p:nvPr/>
            </p:nvSpPr>
            <p:spPr bwMode="auto">
              <a:xfrm flipV="1">
                <a:off x="1594" y="2215"/>
                <a:ext cx="20"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36" name="Line 59"/>
              <p:cNvSpPr>
                <a:spLocks noChangeShapeType="1"/>
              </p:cNvSpPr>
              <p:nvPr/>
            </p:nvSpPr>
            <p:spPr bwMode="auto">
              <a:xfrm flipH="1" flipV="1">
                <a:off x="1554" y="2215"/>
                <a:ext cx="22"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37" name="Line 60"/>
              <p:cNvSpPr>
                <a:spLocks noChangeShapeType="1"/>
              </p:cNvSpPr>
              <p:nvPr/>
            </p:nvSpPr>
            <p:spPr bwMode="auto">
              <a:xfrm flipV="1">
                <a:off x="1555"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38" name="Line 61"/>
              <p:cNvSpPr>
                <a:spLocks noChangeShapeType="1"/>
              </p:cNvSpPr>
              <p:nvPr/>
            </p:nvSpPr>
            <p:spPr bwMode="auto">
              <a:xfrm flipV="1">
                <a:off x="1614"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39" name="Line 62"/>
              <p:cNvSpPr>
                <a:spLocks noChangeShapeType="1"/>
              </p:cNvSpPr>
              <p:nvPr/>
            </p:nvSpPr>
            <p:spPr bwMode="auto">
              <a:xfrm flipH="1">
                <a:off x="1554" y="2170"/>
                <a:ext cx="61"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4" name="Group 63"/>
            <p:cNvGrpSpPr>
              <a:grpSpLocks/>
            </p:cNvGrpSpPr>
            <p:nvPr/>
          </p:nvGrpSpPr>
          <p:grpSpPr bwMode="auto">
            <a:xfrm>
              <a:off x="1643" y="2170"/>
              <a:ext cx="58" cy="123"/>
              <a:chOff x="1643" y="2170"/>
              <a:chExt cx="58" cy="123"/>
            </a:xfrm>
          </p:grpSpPr>
          <p:sp>
            <p:nvSpPr>
              <p:cNvPr id="7424" name="Line 64"/>
              <p:cNvSpPr>
                <a:spLocks noChangeShapeType="1"/>
              </p:cNvSpPr>
              <p:nvPr/>
            </p:nvSpPr>
            <p:spPr bwMode="auto">
              <a:xfrm flipV="1">
                <a:off x="1662"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25" name="Line 65"/>
              <p:cNvSpPr>
                <a:spLocks noChangeShapeType="1"/>
              </p:cNvSpPr>
              <p:nvPr/>
            </p:nvSpPr>
            <p:spPr bwMode="auto">
              <a:xfrm>
                <a:off x="1662"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26" name="Line 66"/>
              <p:cNvSpPr>
                <a:spLocks noChangeShapeType="1"/>
              </p:cNvSpPr>
              <p:nvPr/>
            </p:nvSpPr>
            <p:spPr bwMode="auto">
              <a:xfrm flipV="1">
                <a:off x="1682"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27" name="Line 67"/>
              <p:cNvSpPr>
                <a:spLocks noChangeShapeType="1"/>
              </p:cNvSpPr>
              <p:nvPr/>
            </p:nvSpPr>
            <p:spPr bwMode="auto">
              <a:xfrm flipV="1">
                <a:off x="1682"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28" name="Line 68"/>
              <p:cNvSpPr>
                <a:spLocks noChangeShapeType="1"/>
              </p:cNvSpPr>
              <p:nvPr/>
            </p:nvSpPr>
            <p:spPr bwMode="auto">
              <a:xfrm flipH="1" flipV="1">
                <a:off x="1642"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29" name="Line 69"/>
              <p:cNvSpPr>
                <a:spLocks noChangeShapeType="1"/>
              </p:cNvSpPr>
              <p:nvPr/>
            </p:nvSpPr>
            <p:spPr bwMode="auto">
              <a:xfrm flipV="1">
                <a:off x="1643"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30" name="Line 70"/>
              <p:cNvSpPr>
                <a:spLocks noChangeShapeType="1"/>
              </p:cNvSpPr>
              <p:nvPr/>
            </p:nvSpPr>
            <p:spPr bwMode="auto">
              <a:xfrm flipV="1">
                <a:off x="1701"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31" name="Line 71"/>
              <p:cNvSpPr>
                <a:spLocks noChangeShapeType="1"/>
              </p:cNvSpPr>
              <p:nvPr/>
            </p:nvSpPr>
            <p:spPr bwMode="auto">
              <a:xfrm flipH="1">
                <a:off x="1642"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5" name="Group 72"/>
            <p:cNvGrpSpPr>
              <a:grpSpLocks/>
            </p:cNvGrpSpPr>
            <p:nvPr/>
          </p:nvGrpSpPr>
          <p:grpSpPr bwMode="auto">
            <a:xfrm>
              <a:off x="1730" y="2170"/>
              <a:ext cx="59" cy="123"/>
              <a:chOff x="1730" y="2170"/>
              <a:chExt cx="59" cy="123"/>
            </a:xfrm>
          </p:grpSpPr>
          <p:sp>
            <p:nvSpPr>
              <p:cNvPr id="7416" name="Line 73"/>
              <p:cNvSpPr>
                <a:spLocks noChangeShapeType="1"/>
              </p:cNvSpPr>
              <p:nvPr/>
            </p:nvSpPr>
            <p:spPr bwMode="auto">
              <a:xfrm flipV="1">
                <a:off x="1750"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17" name="Line 74"/>
              <p:cNvSpPr>
                <a:spLocks noChangeShapeType="1"/>
              </p:cNvSpPr>
              <p:nvPr/>
            </p:nvSpPr>
            <p:spPr bwMode="auto">
              <a:xfrm>
                <a:off x="1750" y="2293"/>
                <a:ext cx="19"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18" name="Line 75"/>
              <p:cNvSpPr>
                <a:spLocks noChangeShapeType="1"/>
              </p:cNvSpPr>
              <p:nvPr/>
            </p:nvSpPr>
            <p:spPr bwMode="auto">
              <a:xfrm flipV="1">
                <a:off x="1769"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19" name="Line 76"/>
              <p:cNvSpPr>
                <a:spLocks noChangeShapeType="1"/>
              </p:cNvSpPr>
              <p:nvPr/>
            </p:nvSpPr>
            <p:spPr bwMode="auto">
              <a:xfrm flipV="1">
                <a:off x="1769" y="2215"/>
                <a:ext cx="20"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20" name="Line 77"/>
              <p:cNvSpPr>
                <a:spLocks noChangeShapeType="1"/>
              </p:cNvSpPr>
              <p:nvPr/>
            </p:nvSpPr>
            <p:spPr bwMode="auto">
              <a:xfrm flipH="1" flipV="1">
                <a:off x="1729" y="2215"/>
                <a:ext cx="22"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21" name="Line 78"/>
              <p:cNvSpPr>
                <a:spLocks noChangeShapeType="1"/>
              </p:cNvSpPr>
              <p:nvPr/>
            </p:nvSpPr>
            <p:spPr bwMode="auto">
              <a:xfrm flipV="1">
                <a:off x="1730"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22" name="Line 79"/>
              <p:cNvSpPr>
                <a:spLocks noChangeShapeType="1"/>
              </p:cNvSpPr>
              <p:nvPr/>
            </p:nvSpPr>
            <p:spPr bwMode="auto">
              <a:xfrm flipV="1">
                <a:off x="1789"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23" name="Line 80"/>
              <p:cNvSpPr>
                <a:spLocks noChangeShapeType="1"/>
              </p:cNvSpPr>
              <p:nvPr/>
            </p:nvSpPr>
            <p:spPr bwMode="auto">
              <a:xfrm flipH="1">
                <a:off x="1729" y="2170"/>
                <a:ext cx="61"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6" name="Group 81"/>
            <p:cNvGrpSpPr>
              <a:grpSpLocks/>
            </p:cNvGrpSpPr>
            <p:nvPr/>
          </p:nvGrpSpPr>
          <p:grpSpPr bwMode="auto">
            <a:xfrm>
              <a:off x="1818" y="2170"/>
              <a:ext cx="58" cy="123"/>
              <a:chOff x="1818" y="2170"/>
              <a:chExt cx="58" cy="123"/>
            </a:xfrm>
          </p:grpSpPr>
          <p:sp>
            <p:nvSpPr>
              <p:cNvPr id="7408" name="Line 82"/>
              <p:cNvSpPr>
                <a:spLocks noChangeShapeType="1"/>
              </p:cNvSpPr>
              <p:nvPr/>
            </p:nvSpPr>
            <p:spPr bwMode="auto">
              <a:xfrm flipV="1">
                <a:off x="1837"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09" name="Line 83"/>
              <p:cNvSpPr>
                <a:spLocks noChangeShapeType="1"/>
              </p:cNvSpPr>
              <p:nvPr/>
            </p:nvSpPr>
            <p:spPr bwMode="auto">
              <a:xfrm>
                <a:off x="1837"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10" name="Line 84"/>
              <p:cNvSpPr>
                <a:spLocks noChangeShapeType="1"/>
              </p:cNvSpPr>
              <p:nvPr/>
            </p:nvSpPr>
            <p:spPr bwMode="auto">
              <a:xfrm flipV="1">
                <a:off x="1857"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11" name="Line 85"/>
              <p:cNvSpPr>
                <a:spLocks noChangeShapeType="1"/>
              </p:cNvSpPr>
              <p:nvPr/>
            </p:nvSpPr>
            <p:spPr bwMode="auto">
              <a:xfrm flipV="1">
                <a:off x="1857"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12" name="Line 86"/>
              <p:cNvSpPr>
                <a:spLocks noChangeShapeType="1"/>
              </p:cNvSpPr>
              <p:nvPr/>
            </p:nvSpPr>
            <p:spPr bwMode="auto">
              <a:xfrm flipH="1" flipV="1">
                <a:off x="1817"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13" name="Line 87"/>
              <p:cNvSpPr>
                <a:spLocks noChangeShapeType="1"/>
              </p:cNvSpPr>
              <p:nvPr/>
            </p:nvSpPr>
            <p:spPr bwMode="auto">
              <a:xfrm flipV="1">
                <a:off x="1818"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14" name="Line 88"/>
              <p:cNvSpPr>
                <a:spLocks noChangeShapeType="1"/>
              </p:cNvSpPr>
              <p:nvPr/>
            </p:nvSpPr>
            <p:spPr bwMode="auto">
              <a:xfrm flipV="1">
                <a:off x="1876"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15" name="Line 89"/>
              <p:cNvSpPr>
                <a:spLocks noChangeShapeType="1"/>
              </p:cNvSpPr>
              <p:nvPr/>
            </p:nvSpPr>
            <p:spPr bwMode="auto">
              <a:xfrm flipH="1">
                <a:off x="1817"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7" name="Group 90"/>
            <p:cNvGrpSpPr>
              <a:grpSpLocks/>
            </p:cNvGrpSpPr>
            <p:nvPr/>
          </p:nvGrpSpPr>
          <p:grpSpPr bwMode="auto">
            <a:xfrm>
              <a:off x="1906" y="2170"/>
              <a:ext cx="58" cy="123"/>
              <a:chOff x="1906" y="2170"/>
              <a:chExt cx="58" cy="123"/>
            </a:xfrm>
          </p:grpSpPr>
          <p:sp>
            <p:nvSpPr>
              <p:cNvPr id="7400" name="Line 91"/>
              <p:cNvSpPr>
                <a:spLocks noChangeShapeType="1"/>
              </p:cNvSpPr>
              <p:nvPr/>
            </p:nvSpPr>
            <p:spPr bwMode="auto">
              <a:xfrm flipV="1">
                <a:off x="1925"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01" name="Line 92"/>
              <p:cNvSpPr>
                <a:spLocks noChangeShapeType="1"/>
              </p:cNvSpPr>
              <p:nvPr/>
            </p:nvSpPr>
            <p:spPr bwMode="auto">
              <a:xfrm>
                <a:off x="1925"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02" name="Line 93"/>
              <p:cNvSpPr>
                <a:spLocks noChangeShapeType="1"/>
              </p:cNvSpPr>
              <p:nvPr/>
            </p:nvSpPr>
            <p:spPr bwMode="auto">
              <a:xfrm flipV="1">
                <a:off x="1945"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03" name="Line 94"/>
              <p:cNvSpPr>
                <a:spLocks noChangeShapeType="1"/>
              </p:cNvSpPr>
              <p:nvPr/>
            </p:nvSpPr>
            <p:spPr bwMode="auto">
              <a:xfrm flipV="1">
                <a:off x="1945"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04" name="Line 95"/>
              <p:cNvSpPr>
                <a:spLocks noChangeShapeType="1"/>
              </p:cNvSpPr>
              <p:nvPr/>
            </p:nvSpPr>
            <p:spPr bwMode="auto">
              <a:xfrm flipH="1" flipV="1">
                <a:off x="1905"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05" name="Line 96"/>
              <p:cNvSpPr>
                <a:spLocks noChangeShapeType="1"/>
              </p:cNvSpPr>
              <p:nvPr/>
            </p:nvSpPr>
            <p:spPr bwMode="auto">
              <a:xfrm flipV="1">
                <a:off x="1906"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06" name="Line 97"/>
              <p:cNvSpPr>
                <a:spLocks noChangeShapeType="1"/>
              </p:cNvSpPr>
              <p:nvPr/>
            </p:nvSpPr>
            <p:spPr bwMode="auto">
              <a:xfrm flipV="1">
                <a:off x="1964"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407" name="Line 98"/>
              <p:cNvSpPr>
                <a:spLocks noChangeShapeType="1"/>
              </p:cNvSpPr>
              <p:nvPr/>
            </p:nvSpPr>
            <p:spPr bwMode="auto">
              <a:xfrm flipH="1">
                <a:off x="1905"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8" name="Group 99"/>
            <p:cNvGrpSpPr>
              <a:grpSpLocks/>
            </p:cNvGrpSpPr>
            <p:nvPr/>
          </p:nvGrpSpPr>
          <p:grpSpPr bwMode="auto">
            <a:xfrm>
              <a:off x="1993" y="2170"/>
              <a:ext cx="58" cy="123"/>
              <a:chOff x="1993" y="2170"/>
              <a:chExt cx="58" cy="123"/>
            </a:xfrm>
          </p:grpSpPr>
          <p:sp>
            <p:nvSpPr>
              <p:cNvPr id="7392" name="Line 100"/>
              <p:cNvSpPr>
                <a:spLocks noChangeShapeType="1"/>
              </p:cNvSpPr>
              <p:nvPr/>
            </p:nvSpPr>
            <p:spPr bwMode="auto">
              <a:xfrm flipV="1">
                <a:off x="2012"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93" name="Line 101"/>
              <p:cNvSpPr>
                <a:spLocks noChangeShapeType="1"/>
              </p:cNvSpPr>
              <p:nvPr/>
            </p:nvSpPr>
            <p:spPr bwMode="auto">
              <a:xfrm>
                <a:off x="2012"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94" name="Line 102"/>
              <p:cNvSpPr>
                <a:spLocks noChangeShapeType="1"/>
              </p:cNvSpPr>
              <p:nvPr/>
            </p:nvSpPr>
            <p:spPr bwMode="auto">
              <a:xfrm flipV="1">
                <a:off x="2032"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95" name="Line 103"/>
              <p:cNvSpPr>
                <a:spLocks noChangeShapeType="1"/>
              </p:cNvSpPr>
              <p:nvPr/>
            </p:nvSpPr>
            <p:spPr bwMode="auto">
              <a:xfrm flipV="1">
                <a:off x="2032"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96" name="Line 104"/>
              <p:cNvSpPr>
                <a:spLocks noChangeShapeType="1"/>
              </p:cNvSpPr>
              <p:nvPr/>
            </p:nvSpPr>
            <p:spPr bwMode="auto">
              <a:xfrm flipH="1" flipV="1">
                <a:off x="1992"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97" name="Line 105"/>
              <p:cNvSpPr>
                <a:spLocks noChangeShapeType="1"/>
              </p:cNvSpPr>
              <p:nvPr/>
            </p:nvSpPr>
            <p:spPr bwMode="auto">
              <a:xfrm flipV="1">
                <a:off x="1993"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98" name="Line 106"/>
              <p:cNvSpPr>
                <a:spLocks noChangeShapeType="1"/>
              </p:cNvSpPr>
              <p:nvPr/>
            </p:nvSpPr>
            <p:spPr bwMode="auto">
              <a:xfrm flipV="1">
                <a:off x="2051"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99" name="Line 107"/>
              <p:cNvSpPr>
                <a:spLocks noChangeShapeType="1"/>
              </p:cNvSpPr>
              <p:nvPr/>
            </p:nvSpPr>
            <p:spPr bwMode="auto">
              <a:xfrm flipH="1">
                <a:off x="1992"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89" name="Group 108"/>
            <p:cNvGrpSpPr>
              <a:grpSpLocks/>
            </p:cNvGrpSpPr>
            <p:nvPr/>
          </p:nvGrpSpPr>
          <p:grpSpPr bwMode="auto">
            <a:xfrm>
              <a:off x="2081" y="2170"/>
              <a:ext cx="58" cy="123"/>
              <a:chOff x="2081" y="2170"/>
              <a:chExt cx="58" cy="123"/>
            </a:xfrm>
          </p:grpSpPr>
          <p:sp>
            <p:nvSpPr>
              <p:cNvPr id="7384" name="Line 109"/>
              <p:cNvSpPr>
                <a:spLocks noChangeShapeType="1"/>
              </p:cNvSpPr>
              <p:nvPr/>
            </p:nvSpPr>
            <p:spPr bwMode="auto">
              <a:xfrm flipV="1">
                <a:off x="2100"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85" name="Line 110"/>
              <p:cNvSpPr>
                <a:spLocks noChangeShapeType="1"/>
              </p:cNvSpPr>
              <p:nvPr/>
            </p:nvSpPr>
            <p:spPr bwMode="auto">
              <a:xfrm>
                <a:off x="2100"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86" name="Line 111"/>
              <p:cNvSpPr>
                <a:spLocks noChangeShapeType="1"/>
              </p:cNvSpPr>
              <p:nvPr/>
            </p:nvSpPr>
            <p:spPr bwMode="auto">
              <a:xfrm flipV="1">
                <a:off x="2120"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87" name="Line 112"/>
              <p:cNvSpPr>
                <a:spLocks noChangeShapeType="1"/>
              </p:cNvSpPr>
              <p:nvPr/>
            </p:nvSpPr>
            <p:spPr bwMode="auto">
              <a:xfrm flipV="1">
                <a:off x="2120"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88" name="Line 113"/>
              <p:cNvSpPr>
                <a:spLocks noChangeShapeType="1"/>
              </p:cNvSpPr>
              <p:nvPr/>
            </p:nvSpPr>
            <p:spPr bwMode="auto">
              <a:xfrm flipH="1" flipV="1">
                <a:off x="2080"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89" name="Line 114"/>
              <p:cNvSpPr>
                <a:spLocks noChangeShapeType="1"/>
              </p:cNvSpPr>
              <p:nvPr/>
            </p:nvSpPr>
            <p:spPr bwMode="auto">
              <a:xfrm flipV="1">
                <a:off x="2081"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90" name="Line 115"/>
              <p:cNvSpPr>
                <a:spLocks noChangeShapeType="1"/>
              </p:cNvSpPr>
              <p:nvPr/>
            </p:nvSpPr>
            <p:spPr bwMode="auto">
              <a:xfrm flipV="1">
                <a:off x="2139"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91" name="Line 116"/>
              <p:cNvSpPr>
                <a:spLocks noChangeShapeType="1"/>
              </p:cNvSpPr>
              <p:nvPr/>
            </p:nvSpPr>
            <p:spPr bwMode="auto">
              <a:xfrm flipH="1">
                <a:off x="2080"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90" name="Group 117"/>
            <p:cNvGrpSpPr>
              <a:grpSpLocks/>
            </p:cNvGrpSpPr>
            <p:nvPr/>
          </p:nvGrpSpPr>
          <p:grpSpPr bwMode="auto">
            <a:xfrm>
              <a:off x="2168" y="2170"/>
              <a:ext cx="59" cy="123"/>
              <a:chOff x="2168" y="2170"/>
              <a:chExt cx="59" cy="123"/>
            </a:xfrm>
          </p:grpSpPr>
          <p:sp>
            <p:nvSpPr>
              <p:cNvPr id="7376" name="Line 118"/>
              <p:cNvSpPr>
                <a:spLocks noChangeShapeType="1"/>
              </p:cNvSpPr>
              <p:nvPr/>
            </p:nvSpPr>
            <p:spPr bwMode="auto">
              <a:xfrm flipV="1">
                <a:off x="2187"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77" name="Line 119"/>
              <p:cNvSpPr>
                <a:spLocks noChangeShapeType="1"/>
              </p:cNvSpPr>
              <p:nvPr/>
            </p:nvSpPr>
            <p:spPr bwMode="auto">
              <a:xfrm>
                <a:off x="2187"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78" name="Line 120"/>
              <p:cNvSpPr>
                <a:spLocks noChangeShapeType="1"/>
              </p:cNvSpPr>
              <p:nvPr/>
            </p:nvSpPr>
            <p:spPr bwMode="auto">
              <a:xfrm flipV="1">
                <a:off x="2207"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79" name="Line 121"/>
              <p:cNvSpPr>
                <a:spLocks noChangeShapeType="1"/>
              </p:cNvSpPr>
              <p:nvPr/>
            </p:nvSpPr>
            <p:spPr bwMode="auto">
              <a:xfrm flipV="1">
                <a:off x="2207" y="2215"/>
                <a:ext cx="20"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80" name="Line 122"/>
              <p:cNvSpPr>
                <a:spLocks noChangeShapeType="1"/>
              </p:cNvSpPr>
              <p:nvPr/>
            </p:nvSpPr>
            <p:spPr bwMode="auto">
              <a:xfrm flipH="1" flipV="1">
                <a:off x="2167"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81" name="Line 123"/>
              <p:cNvSpPr>
                <a:spLocks noChangeShapeType="1"/>
              </p:cNvSpPr>
              <p:nvPr/>
            </p:nvSpPr>
            <p:spPr bwMode="auto">
              <a:xfrm flipV="1">
                <a:off x="2168"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82" name="Line 124"/>
              <p:cNvSpPr>
                <a:spLocks noChangeShapeType="1"/>
              </p:cNvSpPr>
              <p:nvPr/>
            </p:nvSpPr>
            <p:spPr bwMode="auto">
              <a:xfrm flipV="1">
                <a:off x="2227"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83" name="Line 125"/>
              <p:cNvSpPr>
                <a:spLocks noChangeShapeType="1"/>
              </p:cNvSpPr>
              <p:nvPr/>
            </p:nvSpPr>
            <p:spPr bwMode="auto">
              <a:xfrm flipH="1">
                <a:off x="2167" y="2170"/>
                <a:ext cx="61"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91" name="Group 126"/>
            <p:cNvGrpSpPr>
              <a:grpSpLocks/>
            </p:cNvGrpSpPr>
            <p:nvPr/>
          </p:nvGrpSpPr>
          <p:grpSpPr bwMode="auto">
            <a:xfrm>
              <a:off x="2257" y="2170"/>
              <a:ext cx="58" cy="123"/>
              <a:chOff x="2257" y="2170"/>
              <a:chExt cx="58" cy="123"/>
            </a:xfrm>
          </p:grpSpPr>
          <p:sp>
            <p:nvSpPr>
              <p:cNvPr id="7368" name="Line 127"/>
              <p:cNvSpPr>
                <a:spLocks noChangeShapeType="1"/>
              </p:cNvSpPr>
              <p:nvPr/>
            </p:nvSpPr>
            <p:spPr bwMode="auto">
              <a:xfrm flipV="1">
                <a:off x="2276"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69" name="Line 128"/>
              <p:cNvSpPr>
                <a:spLocks noChangeShapeType="1"/>
              </p:cNvSpPr>
              <p:nvPr/>
            </p:nvSpPr>
            <p:spPr bwMode="auto">
              <a:xfrm>
                <a:off x="2276"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70" name="Line 129"/>
              <p:cNvSpPr>
                <a:spLocks noChangeShapeType="1"/>
              </p:cNvSpPr>
              <p:nvPr/>
            </p:nvSpPr>
            <p:spPr bwMode="auto">
              <a:xfrm flipV="1">
                <a:off x="2296"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71" name="Line 130"/>
              <p:cNvSpPr>
                <a:spLocks noChangeShapeType="1"/>
              </p:cNvSpPr>
              <p:nvPr/>
            </p:nvSpPr>
            <p:spPr bwMode="auto">
              <a:xfrm flipV="1">
                <a:off x="2296"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72" name="Line 131"/>
              <p:cNvSpPr>
                <a:spLocks noChangeShapeType="1"/>
              </p:cNvSpPr>
              <p:nvPr/>
            </p:nvSpPr>
            <p:spPr bwMode="auto">
              <a:xfrm flipH="1" flipV="1">
                <a:off x="2256"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73" name="Line 132"/>
              <p:cNvSpPr>
                <a:spLocks noChangeShapeType="1"/>
              </p:cNvSpPr>
              <p:nvPr/>
            </p:nvSpPr>
            <p:spPr bwMode="auto">
              <a:xfrm flipV="1">
                <a:off x="2257"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74" name="Line 133"/>
              <p:cNvSpPr>
                <a:spLocks noChangeShapeType="1"/>
              </p:cNvSpPr>
              <p:nvPr/>
            </p:nvSpPr>
            <p:spPr bwMode="auto">
              <a:xfrm flipV="1">
                <a:off x="2315"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75" name="Line 134"/>
              <p:cNvSpPr>
                <a:spLocks noChangeShapeType="1"/>
              </p:cNvSpPr>
              <p:nvPr/>
            </p:nvSpPr>
            <p:spPr bwMode="auto">
              <a:xfrm flipH="1">
                <a:off x="2256"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92" name="Group 135"/>
            <p:cNvGrpSpPr>
              <a:grpSpLocks/>
            </p:cNvGrpSpPr>
            <p:nvPr/>
          </p:nvGrpSpPr>
          <p:grpSpPr bwMode="auto">
            <a:xfrm>
              <a:off x="2344" y="2170"/>
              <a:ext cx="58" cy="123"/>
              <a:chOff x="2344" y="2170"/>
              <a:chExt cx="58" cy="123"/>
            </a:xfrm>
          </p:grpSpPr>
          <p:sp>
            <p:nvSpPr>
              <p:cNvPr id="7360" name="Line 136"/>
              <p:cNvSpPr>
                <a:spLocks noChangeShapeType="1"/>
              </p:cNvSpPr>
              <p:nvPr/>
            </p:nvSpPr>
            <p:spPr bwMode="auto">
              <a:xfrm flipV="1">
                <a:off x="2363"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61" name="Line 137"/>
              <p:cNvSpPr>
                <a:spLocks noChangeShapeType="1"/>
              </p:cNvSpPr>
              <p:nvPr/>
            </p:nvSpPr>
            <p:spPr bwMode="auto">
              <a:xfrm>
                <a:off x="2363"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62" name="Line 138"/>
              <p:cNvSpPr>
                <a:spLocks noChangeShapeType="1"/>
              </p:cNvSpPr>
              <p:nvPr/>
            </p:nvSpPr>
            <p:spPr bwMode="auto">
              <a:xfrm flipV="1">
                <a:off x="2383"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63" name="Line 139"/>
              <p:cNvSpPr>
                <a:spLocks noChangeShapeType="1"/>
              </p:cNvSpPr>
              <p:nvPr/>
            </p:nvSpPr>
            <p:spPr bwMode="auto">
              <a:xfrm flipV="1">
                <a:off x="2383"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64" name="Line 140"/>
              <p:cNvSpPr>
                <a:spLocks noChangeShapeType="1"/>
              </p:cNvSpPr>
              <p:nvPr/>
            </p:nvSpPr>
            <p:spPr bwMode="auto">
              <a:xfrm flipH="1" flipV="1">
                <a:off x="2343"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65" name="Line 141"/>
              <p:cNvSpPr>
                <a:spLocks noChangeShapeType="1"/>
              </p:cNvSpPr>
              <p:nvPr/>
            </p:nvSpPr>
            <p:spPr bwMode="auto">
              <a:xfrm flipV="1">
                <a:off x="2344"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66" name="Line 142"/>
              <p:cNvSpPr>
                <a:spLocks noChangeShapeType="1"/>
              </p:cNvSpPr>
              <p:nvPr/>
            </p:nvSpPr>
            <p:spPr bwMode="auto">
              <a:xfrm flipV="1">
                <a:off x="2402"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67" name="Line 143"/>
              <p:cNvSpPr>
                <a:spLocks noChangeShapeType="1"/>
              </p:cNvSpPr>
              <p:nvPr/>
            </p:nvSpPr>
            <p:spPr bwMode="auto">
              <a:xfrm flipH="1">
                <a:off x="2343"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93" name="Group 144"/>
            <p:cNvGrpSpPr>
              <a:grpSpLocks/>
            </p:cNvGrpSpPr>
            <p:nvPr/>
          </p:nvGrpSpPr>
          <p:grpSpPr bwMode="auto">
            <a:xfrm>
              <a:off x="2432" y="2170"/>
              <a:ext cx="58" cy="123"/>
              <a:chOff x="2432" y="2170"/>
              <a:chExt cx="58" cy="123"/>
            </a:xfrm>
          </p:grpSpPr>
          <p:sp>
            <p:nvSpPr>
              <p:cNvPr id="7352" name="Line 145"/>
              <p:cNvSpPr>
                <a:spLocks noChangeShapeType="1"/>
              </p:cNvSpPr>
              <p:nvPr/>
            </p:nvSpPr>
            <p:spPr bwMode="auto">
              <a:xfrm flipV="1">
                <a:off x="2451"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53" name="Line 146"/>
              <p:cNvSpPr>
                <a:spLocks noChangeShapeType="1"/>
              </p:cNvSpPr>
              <p:nvPr/>
            </p:nvSpPr>
            <p:spPr bwMode="auto">
              <a:xfrm>
                <a:off x="2451" y="2293"/>
                <a:ext cx="2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54" name="Line 147"/>
              <p:cNvSpPr>
                <a:spLocks noChangeShapeType="1"/>
              </p:cNvSpPr>
              <p:nvPr/>
            </p:nvSpPr>
            <p:spPr bwMode="auto">
              <a:xfrm flipV="1">
                <a:off x="2471" y="2231"/>
                <a:ext cx="1" cy="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55" name="Line 148"/>
              <p:cNvSpPr>
                <a:spLocks noChangeShapeType="1"/>
              </p:cNvSpPr>
              <p:nvPr/>
            </p:nvSpPr>
            <p:spPr bwMode="auto">
              <a:xfrm flipV="1">
                <a:off x="2471" y="2215"/>
                <a:ext cx="19"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56" name="Line 149"/>
              <p:cNvSpPr>
                <a:spLocks noChangeShapeType="1"/>
              </p:cNvSpPr>
              <p:nvPr/>
            </p:nvSpPr>
            <p:spPr bwMode="auto">
              <a:xfrm flipH="1" flipV="1">
                <a:off x="2431" y="2215"/>
                <a:ext cx="21" cy="1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57" name="Line 150"/>
              <p:cNvSpPr>
                <a:spLocks noChangeShapeType="1"/>
              </p:cNvSpPr>
              <p:nvPr/>
            </p:nvSpPr>
            <p:spPr bwMode="auto">
              <a:xfrm flipV="1">
                <a:off x="2432"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58" name="Line 151"/>
              <p:cNvSpPr>
                <a:spLocks noChangeShapeType="1"/>
              </p:cNvSpPr>
              <p:nvPr/>
            </p:nvSpPr>
            <p:spPr bwMode="auto">
              <a:xfrm flipV="1">
                <a:off x="2490" y="2169"/>
                <a:ext cx="1" cy="4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59" name="Line 152"/>
              <p:cNvSpPr>
                <a:spLocks noChangeShapeType="1"/>
              </p:cNvSpPr>
              <p:nvPr/>
            </p:nvSpPr>
            <p:spPr bwMode="auto">
              <a:xfrm flipH="1">
                <a:off x="2431" y="2170"/>
                <a:ext cx="60"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grpSp>
          <p:nvGrpSpPr>
            <p:cNvPr id="7194" name="Group 153"/>
            <p:cNvGrpSpPr>
              <a:grpSpLocks/>
            </p:cNvGrpSpPr>
            <p:nvPr/>
          </p:nvGrpSpPr>
          <p:grpSpPr bwMode="auto">
            <a:xfrm>
              <a:off x="1030" y="2128"/>
              <a:ext cx="59" cy="124"/>
              <a:chOff x="1030" y="2128"/>
              <a:chExt cx="59" cy="124"/>
            </a:xfrm>
          </p:grpSpPr>
          <p:sp>
            <p:nvSpPr>
              <p:cNvPr id="7344" name="Line 154"/>
              <p:cNvSpPr>
                <a:spLocks noChangeShapeType="1"/>
              </p:cNvSpPr>
              <p:nvPr/>
            </p:nvSpPr>
            <p:spPr bwMode="auto">
              <a:xfrm flipV="1">
                <a:off x="1050" y="2189"/>
                <a:ext cx="1" cy="64"/>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45" name="Line 155"/>
              <p:cNvSpPr>
                <a:spLocks noChangeShapeType="1"/>
              </p:cNvSpPr>
              <p:nvPr/>
            </p:nvSpPr>
            <p:spPr bwMode="auto">
              <a:xfrm>
                <a:off x="1050" y="2252"/>
                <a:ext cx="19"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46" name="Line 156"/>
              <p:cNvSpPr>
                <a:spLocks noChangeShapeType="1"/>
              </p:cNvSpPr>
              <p:nvPr/>
            </p:nvSpPr>
            <p:spPr bwMode="auto">
              <a:xfrm flipV="1">
                <a:off x="1069" y="2189"/>
                <a:ext cx="1" cy="64"/>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47" name="Line 157"/>
              <p:cNvSpPr>
                <a:spLocks noChangeShapeType="1"/>
              </p:cNvSpPr>
              <p:nvPr/>
            </p:nvSpPr>
            <p:spPr bwMode="auto">
              <a:xfrm flipV="1">
                <a:off x="1069" y="2174"/>
                <a:ext cx="20" cy="1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48" name="Line 158"/>
              <p:cNvSpPr>
                <a:spLocks noChangeShapeType="1"/>
              </p:cNvSpPr>
              <p:nvPr/>
            </p:nvSpPr>
            <p:spPr bwMode="auto">
              <a:xfrm flipH="1" flipV="1">
                <a:off x="1029" y="2174"/>
                <a:ext cx="22" cy="1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49" name="Line 159"/>
              <p:cNvSpPr>
                <a:spLocks noChangeShapeType="1"/>
              </p:cNvSpPr>
              <p:nvPr/>
            </p:nvSpPr>
            <p:spPr bwMode="auto">
              <a:xfrm flipV="1">
                <a:off x="1030" y="2127"/>
                <a:ext cx="1" cy="49"/>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50" name="Line 160"/>
              <p:cNvSpPr>
                <a:spLocks noChangeShapeType="1"/>
              </p:cNvSpPr>
              <p:nvPr/>
            </p:nvSpPr>
            <p:spPr bwMode="auto">
              <a:xfrm flipV="1">
                <a:off x="1089" y="2127"/>
                <a:ext cx="1" cy="49"/>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51" name="Line 161"/>
              <p:cNvSpPr>
                <a:spLocks noChangeShapeType="1"/>
              </p:cNvSpPr>
              <p:nvPr/>
            </p:nvSpPr>
            <p:spPr bwMode="auto">
              <a:xfrm flipH="1">
                <a:off x="1029" y="2128"/>
                <a:ext cx="61" cy="1"/>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grpSp>
        <p:sp>
          <p:nvSpPr>
            <p:cNvPr id="7195" name="Freeform 162"/>
            <p:cNvSpPr>
              <a:spLocks noChangeArrowheads="1"/>
            </p:cNvSpPr>
            <p:nvPr/>
          </p:nvSpPr>
          <p:spPr bwMode="auto">
            <a:xfrm>
              <a:off x="972" y="2005"/>
              <a:ext cx="117" cy="206"/>
            </a:xfrm>
            <a:custGeom>
              <a:avLst/>
              <a:gdLst>
                <a:gd name="T0" fmla="*/ 117 w 117"/>
                <a:gd name="T1" fmla="*/ 88 h 206"/>
                <a:gd name="T2" fmla="*/ 0 w 117"/>
                <a:gd name="T3" fmla="*/ 0 h 206"/>
                <a:gd name="T4" fmla="*/ 0 w 117"/>
                <a:gd name="T5" fmla="*/ 118 h 206"/>
                <a:gd name="T6" fmla="*/ 117 w 117"/>
                <a:gd name="T7" fmla="*/ 206 h 206"/>
                <a:gd name="T8" fmla="*/ 117 w 117"/>
                <a:gd name="T9" fmla="*/ 88 h 206"/>
                <a:gd name="T10" fmla="*/ 0 60000 65536"/>
                <a:gd name="T11" fmla="*/ 0 60000 65536"/>
                <a:gd name="T12" fmla="*/ 0 60000 65536"/>
                <a:gd name="T13" fmla="*/ 0 60000 65536"/>
                <a:gd name="T14" fmla="*/ 0 60000 65536"/>
                <a:gd name="T15" fmla="*/ 0 w 117"/>
                <a:gd name="T16" fmla="*/ 0 h 206"/>
                <a:gd name="T17" fmla="*/ 117 w 117"/>
                <a:gd name="T18" fmla="*/ 206 h 206"/>
              </a:gdLst>
              <a:ahLst/>
              <a:cxnLst>
                <a:cxn ang="T10">
                  <a:pos x="T0" y="T1"/>
                </a:cxn>
                <a:cxn ang="T11">
                  <a:pos x="T2" y="T3"/>
                </a:cxn>
                <a:cxn ang="T12">
                  <a:pos x="T4" y="T5"/>
                </a:cxn>
                <a:cxn ang="T13">
                  <a:pos x="T6" y="T7"/>
                </a:cxn>
                <a:cxn ang="T14">
                  <a:pos x="T8" y="T9"/>
                </a:cxn>
              </a:cxnLst>
              <a:rect l="T15" t="T16" r="T17" b="T18"/>
              <a:pathLst>
                <a:path w="117" h="206">
                  <a:moveTo>
                    <a:pt x="117" y="88"/>
                  </a:moveTo>
                  <a:lnTo>
                    <a:pt x="0" y="0"/>
                  </a:lnTo>
                  <a:lnTo>
                    <a:pt x="0" y="118"/>
                  </a:lnTo>
                  <a:lnTo>
                    <a:pt x="117" y="206"/>
                  </a:lnTo>
                  <a:lnTo>
                    <a:pt x="117" y="88"/>
                  </a:lnTo>
                  <a:close/>
                </a:path>
              </a:pathLst>
            </a:custGeom>
            <a:solidFill>
              <a:srgbClr val="FFFFFF"/>
            </a:solidFill>
            <a:ln w="9360">
              <a:solidFill>
                <a:srgbClr val="000000"/>
              </a:solidFill>
              <a:round/>
              <a:headEnd/>
              <a:tailEnd/>
            </a:ln>
          </p:spPr>
          <p:txBody>
            <a:bodyPr wrap="none" anchor="ctr"/>
            <a:lstStyle/>
            <a:p>
              <a:endParaRPr lang="en-NZ"/>
            </a:p>
          </p:txBody>
        </p:sp>
        <p:sp>
          <p:nvSpPr>
            <p:cNvPr id="7196" name="Freeform 163"/>
            <p:cNvSpPr>
              <a:spLocks noChangeArrowheads="1"/>
            </p:cNvSpPr>
            <p:nvPr/>
          </p:nvSpPr>
          <p:spPr bwMode="auto">
            <a:xfrm>
              <a:off x="2091" y="2353"/>
              <a:ext cx="533" cy="701"/>
            </a:xfrm>
            <a:custGeom>
              <a:avLst/>
              <a:gdLst>
                <a:gd name="T0" fmla="*/ 228 w 533"/>
                <a:gd name="T1" fmla="*/ 209 h 701"/>
                <a:gd name="T2" fmla="*/ 241 w 533"/>
                <a:gd name="T3" fmla="*/ 239 h 701"/>
                <a:gd name="T4" fmla="*/ 255 w 533"/>
                <a:gd name="T5" fmla="*/ 268 h 701"/>
                <a:gd name="T6" fmla="*/ 270 w 533"/>
                <a:gd name="T7" fmla="*/ 295 h 701"/>
                <a:gd name="T8" fmla="*/ 286 w 533"/>
                <a:gd name="T9" fmla="*/ 321 h 701"/>
                <a:gd name="T10" fmla="*/ 303 w 533"/>
                <a:gd name="T11" fmla="*/ 345 h 701"/>
                <a:gd name="T12" fmla="*/ 321 w 533"/>
                <a:gd name="T13" fmla="*/ 368 h 701"/>
                <a:gd name="T14" fmla="*/ 339 w 533"/>
                <a:gd name="T15" fmla="*/ 389 h 701"/>
                <a:gd name="T16" fmla="*/ 358 w 533"/>
                <a:gd name="T17" fmla="*/ 409 h 701"/>
                <a:gd name="T18" fmla="*/ 378 w 533"/>
                <a:gd name="T19" fmla="*/ 427 h 701"/>
                <a:gd name="T20" fmla="*/ 399 w 533"/>
                <a:gd name="T21" fmla="*/ 444 h 701"/>
                <a:gd name="T22" fmla="*/ 420 w 533"/>
                <a:gd name="T23" fmla="*/ 459 h 701"/>
                <a:gd name="T24" fmla="*/ 442 w 533"/>
                <a:gd name="T25" fmla="*/ 472 h 701"/>
                <a:gd name="T26" fmla="*/ 464 w 533"/>
                <a:gd name="T27" fmla="*/ 483 h 701"/>
                <a:gd name="T28" fmla="*/ 486 w 533"/>
                <a:gd name="T29" fmla="*/ 492 h 701"/>
                <a:gd name="T30" fmla="*/ 510 w 533"/>
                <a:gd name="T31" fmla="*/ 500 h 701"/>
                <a:gd name="T32" fmla="*/ 533 w 533"/>
                <a:gd name="T33" fmla="*/ 505 h 701"/>
                <a:gd name="T34" fmla="*/ 517 w 533"/>
                <a:gd name="T35" fmla="*/ 701 h 701"/>
                <a:gd name="T36" fmla="*/ 486 w 533"/>
                <a:gd name="T37" fmla="*/ 694 h 701"/>
                <a:gd name="T38" fmla="*/ 456 w 533"/>
                <a:gd name="T39" fmla="*/ 684 h 701"/>
                <a:gd name="T40" fmla="*/ 426 w 533"/>
                <a:gd name="T41" fmla="*/ 672 h 701"/>
                <a:gd name="T42" fmla="*/ 397 w 533"/>
                <a:gd name="T43" fmla="*/ 657 h 701"/>
                <a:gd name="T44" fmla="*/ 369 w 533"/>
                <a:gd name="T45" fmla="*/ 640 h 701"/>
                <a:gd name="T46" fmla="*/ 341 w 533"/>
                <a:gd name="T47" fmla="*/ 621 h 701"/>
                <a:gd name="T48" fmla="*/ 315 w 533"/>
                <a:gd name="T49" fmla="*/ 600 h 701"/>
                <a:gd name="T50" fmla="*/ 289 w 533"/>
                <a:gd name="T51" fmla="*/ 576 h 701"/>
                <a:gd name="T52" fmla="*/ 264 w 533"/>
                <a:gd name="T53" fmla="*/ 550 h 701"/>
                <a:gd name="T54" fmla="*/ 239 w 533"/>
                <a:gd name="T55" fmla="*/ 522 h 701"/>
                <a:gd name="T56" fmla="*/ 216 w 533"/>
                <a:gd name="T57" fmla="*/ 492 h 701"/>
                <a:gd name="T58" fmla="*/ 194 w 533"/>
                <a:gd name="T59" fmla="*/ 460 h 701"/>
                <a:gd name="T60" fmla="*/ 173 w 533"/>
                <a:gd name="T61" fmla="*/ 426 h 701"/>
                <a:gd name="T62" fmla="*/ 154 w 533"/>
                <a:gd name="T63" fmla="*/ 391 h 701"/>
                <a:gd name="T64" fmla="*/ 135 w 533"/>
                <a:gd name="T65" fmla="*/ 353 h 701"/>
                <a:gd name="T66" fmla="*/ 117 w 533"/>
                <a:gd name="T67" fmla="*/ 314 h 701"/>
                <a:gd name="T68" fmla="*/ 0 w 533"/>
                <a:gd name="T69" fmla="*/ 425 h 701"/>
                <a:gd name="T70" fmla="*/ 64 w 533"/>
                <a:gd name="T71" fmla="*/ 0 h 701"/>
                <a:gd name="T72" fmla="*/ 345 w 533"/>
                <a:gd name="T73" fmla="*/ 98 h 701"/>
                <a:gd name="T74" fmla="*/ 228 w 533"/>
                <a:gd name="T75" fmla="*/ 209 h 70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3"/>
                <a:gd name="T115" fmla="*/ 0 h 701"/>
                <a:gd name="T116" fmla="*/ 533 w 533"/>
                <a:gd name="T117" fmla="*/ 701 h 70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3" h="701">
                  <a:moveTo>
                    <a:pt x="228" y="209"/>
                  </a:moveTo>
                  <a:lnTo>
                    <a:pt x="241" y="239"/>
                  </a:lnTo>
                  <a:lnTo>
                    <a:pt x="255" y="268"/>
                  </a:lnTo>
                  <a:lnTo>
                    <a:pt x="270" y="295"/>
                  </a:lnTo>
                  <a:lnTo>
                    <a:pt x="286" y="321"/>
                  </a:lnTo>
                  <a:lnTo>
                    <a:pt x="303" y="345"/>
                  </a:lnTo>
                  <a:lnTo>
                    <a:pt x="321" y="368"/>
                  </a:lnTo>
                  <a:lnTo>
                    <a:pt x="339" y="389"/>
                  </a:lnTo>
                  <a:lnTo>
                    <a:pt x="358" y="409"/>
                  </a:lnTo>
                  <a:lnTo>
                    <a:pt x="378" y="427"/>
                  </a:lnTo>
                  <a:lnTo>
                    <a:pt x="399" y="444"/>
                  </a:lnTo>
                  <a:lnTo>
                    <a:pt x="420" y="459"/>
                  </a:lnTo>
                  <a:lnTo>
                    <a:pt x="442" y="472"/>
                  </a:lnTo>
                  <a:lnTo>
                    <a:pt x="464" y="483"/>
                  </a:lnTo>
                  <a:lnTo>
                    <a:pt x="486" y="492"/>
                  </a:lnTo>
                  <a:lnTo>
                    <a:pt x="510" y="500"/>
                  </a:lnTo>
                  <a:lnTo>
                    <a:pt x="533" y="505"/>
                  </a:lnTo>
                  <a:lnTo>
                    <a:pt x="517" y="701"/>
                  </a:lnTo>
                  <a:lnTo>
                    <a:pt x="486" y="694"/>
                  </a:lnTo>
                  <a:lnTo>
                    <a:pt x="456" y="684"/>
                  </a:lnTo>
                  <a:lnTo>
                    <a:pt x="426" y="672"/>
                  </a:lnTo>
                  <a:lnTo>
                    <a:pt x="397" y="657"/>
                  </a:lnTo>
                  <a:lnTo>
                    <a:pt x="369" y="640"/>
                  </a:lnTo>
                  <a:lnTo>
                    <a:pt x="341" y="621"/>
                  </a:lnTo>
                  <a:lnTo>
                    <a:pt x="315" y="600"/>
                  </a:lnTo>
                  <a:lnTo>
                    <a:pt x="289" y="576"/>
                  </a:lnTo>
                  <a:lnTo>
                    <a:pt x="264" y="550"/>
                  </a:lnTo>
                  <a:lnTo>
                    <a:pt x="239" y="522"/>
                  </a:lnTo>
                  <a:lnTo>
                    <a:pt x="216" y="492"/>
                  </a:lnTo>
                  <a:lnTo>
                    <a:pt x="194" y="460"/>
                  </a:lnTo>
                  <a:lnTo>
                    <a:pt x="173" y="426"/>
                  </a:lnTo>
                  <a:lnTo>
                    <a:pt x="154" y="391"/>
                  </a:lnTo>
                  <a:lnTo>
                    <a:pt x="135" y="353"/>
                  </a:lnTo>
                  <a:lnTo>
                    <a:pt x="117" y="314"/>
                  </a:lnTo>
                  <a:lnTo>
                    <a:pt x="0" y="425"/>
                  </a:lnTo>
                  <a:lnTo>
                    <a:pt x="64" y="0"/>
                  </a:lnTo>
                  <a:lnTo>
                    <a:pt x="345" y="98"/>
                  </a:lnTo>
                  <a:lnTo>
                    <a:pt x="228" y="209"/>
                  </a:lnTo>
                  <a:close/>
                </a:path>
              </a:pathLst>
            </a:custGeom>
            <a:solidFill>
              <a:srgbClr val="FFFF66"/>
            </a:solidFill>
            <a:ln w="9360">
              <a:solidFill>
                <a:srgbClr val="000000"/>
              </a:solidFill>
              <a:round/>
              <a:headEnd/>
              <a:tailEnd/>
            </a:ln>
          </p:spPr>
          <p:txBody>
            <a:bodyPr wrap="none" anchor="ctr"/>
            <a:lstStyle/>
            <a:p>
              <a:endParaRPr lang="en-NZ"/>
            </a:p>
          </p:txBody>
        </p:sp>
        <p:sp>
          <p:nvSpPr>
            <p:cNvPr id="7197" name="Rectangle 164"/>
            <p:cNvSpPr>
              <a:spLocks noChangeArrowheads="1"/>
            </p:cNvSpPr>
            <p:nvPr/>
          </p:nvSpPr>
          <p:spPr bwMode="auto">
            <a:xfrm>
              <a:off x="251" y="1764"/>
              <a:ext cx="770"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7198" name="Rectangle 165"/>
            <p:cNvSpPr>
              <a:spLocks noChangeArrowheads="1"/>
            </p:cNvSpPr>
            <p:nvPr/>
          </p:nvSpPr>
          <p:spPr bwMode="auto">
            <a:xfrm>
              <a:off x="522" y="1803"/>
              <a:ext cx="2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The</a:t>
              </a:r>
            </a:p>
          </p:txBody>
        </p:sp>
        <p:sp>
          <p:nvSpPr>
            <p:cNvPr id="7199" name="Rectangle 166"/>
            <p:cNvSpPr>
              <a:spLocks noChangeArrowheads="1"/>
            </p:cNvSpPr>
            <p:nvPr/>
          </p:nvSpPr>
          <p:spPr bwMode="auto">
            <a:xfrm>
              <a:off x="326" y="1977"/>
              <a:ext cx="6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Embedded</a:t>
              </a:r>
            </a:p>
          </p:txBody>
        </p:sp>
        <p:sp>
          <p:nvSpPr>
            <p:cNvPr id="7200" name="Rectangle 167"/>
            <p:cNvSpPr>
              <a:spLocks noChangeArrowheads="1"/>
            </p:cNvSpPr>
            <p:nvPr/>
          </p:nvSpPr>
          <p:spPr bwMode="auto">
            <a:xfrm>
              <a:off x="346" y="2150"/>
              <a:ext cx="57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Computer</a:t>
              </a:r>
            </a:p>
          </p:txBody>
        </p:sp>
        <p:sp>
          <p:nvSpPr>
            <p:cNvPr id="7201" name="Rectangle 168"/>
            <p:cNvSpPr>
              <a:spLocks noChangeArrowheads="1"/>
            </p:cNvSpPr>
            <p:nvPr/>
          </p:nvSpPr>
          <p:spPr bwMode="auto">
            <a:xfrm>
              <a:off x="2749" y="756"/>
              <a:ext cx="101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7202" name="Rectangle 169"/>
            <p:cNvSpPr>
              <a:spLocks noChangeArrowheads="1"/>
            </p:cNvSpPr>
            <p:nvPr/>
          </p:nvSpPr>
          <p:spPr bwMode="auto">
            <a:xfrm>
              <a:off x="2838" y="795"/>
              <a:ext cx="83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An Embedded</a:t>
              </a:r>
            </a:p>
          </p:txBody>
        </p:sp>
        <p:sp>
          <p:nvSpPr>
            <p:cNvPr id="7203" name="Rectangle 170"/>
            <p:cNvSpPr>
              <a:spLocks noChangeArrowheads="1"/>
            </p:cNvSpPr>
            <p:nvPr/>
          </p:nvSpPr>
          <p:spPr bwMode="auto">
            <a:xfrm>
              <a:off x="3041" y="968"/>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System</a:t>
              </a:r>
            </a:p>
          </p:txBody>
        </p:sp>
        <p:sp>
          <p:nvSpPr>
            <p:cNvPr id="7204" name="Rectangle 171"/>
            <p:cNvSpPr>
              <a:spLocks noChangeArrowheads="1"/>
            </p:cNvSpPr>
            <p:nvPr/>
          </p:nvSpPr>
          <p:spPr bwMode="auto">
            <a:xfrm>
              <a:off x="1260" y="1188"/>
              <a:ext cx="120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7205" name="Rectangle 172"/>
            <p:cNvSpPr>
              <a:spLocks noChangeArrowheads="1"/>
            </p:cNvSpPr>
            <p:nvPr/>
          </p:nvSpPr>
          <p:spPr bwMode="auto">
            <a:xfrm>
              <a:off x="1319" y="1227"/>
              <a:ext cx="105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600">
                  <a:solidFill>
                    <a:srgbClr val="000000"/>
                  </a:solidFill>
                </a:rPr>
                <a:t>Compressor Control</a:t>
              </a:r>
            </a:p>
          </p:txBody>
        </p:sp>
        <p:sp>
          <p:nvSpPr>
            <p:cNvPr id="7206" name="Rectangle 173"/>
            <p:cNvSpPr>
              <a:spLocks noChangeArrowheads="1"/>
            </p:cNvSpPr>
            <p:nvPr/>
          </p:nvSpPr>
          <p:spPr bwMode="auto">
            <a:xfrm>
              <a:off x="924" y="2533"/>
              <a:ext cx="144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7207" name="Rectangle 174"/>
            <p:cNvSpPr>
              <a:spLocks noChangeArrowheads="1"/>
            </p:cNvSpPr>
            <p:nvPr/>
          </p:nvSpPr>
          <p:spPr bwMode="auto">
            <a:xfrm>
              <a:off x="984" y="2572"/>
              <a:ext cx="102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600">
                  <a:solidFill>
                    <a:srgbClr val="000000"/>
                  </a:solidFill>
                </a:rPr>
                <a:t>Actual Temperature</a:t>
              </a:r>
            </a:p>
          </p:txBody>
        </p:sp>
        <p:sp>
          <p:nvSpPr>
            <p:cNvPr id="7208" name="Rectangle 175"/>
            <p:cNvSpPr>
              <a:spLocks noChangeArrowheads="1"/>
            </p:cNvSpPr>
            <p:nvPr/>
          </p:nvSpPr>
          <p:spPr bwMode="auto">
            <a:xfrm>
              <a:off x="4286" y="1716"/>
              <a:ext cx="770"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7209" name="Rectangle 176"/>
            <p:cNvSpPr>
              <a:spLocks noChangeArrowheads="1"/>
            </p:cNvSpPr>
            <p:nvPr/>
          </p:nvSpPr>
          <p:spPr bwMode="auto">
            <a:xfrm>
              <a:off x="4458" y="1755"/>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Human</a:t>
              </a:r>
            </a:p>
          </p:txBody>
        </p:sp>
        <p:sp>
          <p:nvSpPr>
            <p:cNvPr id="7210" name="Rectangle 177"/>
            <p:cNvSpPr>
              <a:spLocks noChangeArrowheads="1"/>
            </p:cNvSpPr>
            <p:nvPr/>
          </p:nvSpPr>
          <p:spPr bwMode="auto">
            <a:xfrm>
              <a:off x="4357" y="1929"/>
              <a:ext cx="6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Interaction</a:t>
              </a:r>
            </a:p>
          </p:txBody>
        </p:sp>
        <p:sp>
          <p:nvSpPr>
            <p:cNvPr id="7211" name="Freeform 178"/>
            <p:cNvSpPr>
              <a:spLocks noChangeArrowheads="1"/>
            </p:cNvSpPr>
            <p:nvPr/>
          </p:nvSpPr>
          <p:spPr bwMode="auto">
            <a:xfrm>
              <a:off x="2015" y="1203"/>
              <a:ext cx="589" cy="689"/>
            </a:xfrm>
            <a:custGeom>
              <a:avLst/>
              <a:gdLst>
                <a:gd name="T0" fmla="*/ 418 w 589"/>
                <a:gd name="T1" fmla="*/ 346 h 689"/>
                <a:gd name="T2" fmla="*/ 392 w 589"/>
                <a:gd name="T3" fmla="*/ 350 h 689"/>
                <a:gd name="T4" fmla="*/ 367 w 589"/>
                <a:gd name="T5" fmla="*/ 357 h 689"/>
                <a:gd name="T6" fmla="*/ 342 w 589"/>
                <a:gd name="T7" fmla="*/ 367 h 689"/>
                <a:gd name="T8" fmla="*/ 318 w 589"/>
                <a:gd name="T9" fmla="*/ 379 h 689"/>
                <a:gd name="T10" fmla="*/ 294 w 589"/>
                <a:gd name="T11" fmla="*/ 394 h 689"/>
                <a:gd name="T12" fmla="*/ 272 w 589"/>
                <a:gd name="T13" fmla="*/ 410 h 689"/>
                <a:gd name="T14" fmla="*/ 250 w 589"/>
                <a:gd name="T15" fmla="*/ 430 h 689"/>
                <a:gd name="T16" fmla="*/ 229 w 589"/>
                <a:gd name="T17" fmla="*/ 451 h 689"/>
                <a:gd name="T18" fmla="*/ 209 w 589"/>
                <a:gd name="T19" fmla="*/ 474 h 689"/>
                <a:gd name="T20" fmla="*/ 189 w 589"/>
                <a:gd name="T21" fmla="*/ 499 h 689"/>
                <a:gd name="T22" fmla="*/ 172 w 589"/>
                <a:gd name="T23" fmla="*/ 527 h 689"/>
                <a:gd name="T24" fmla="*/ 155 w 589"/>
                <a:gd name="T25" fmla="*/ 556 h 689"/>
                <a:gd name="T26" fmla="*/ 140 w 589"/>
                <a:gd name="T27" fmla="*/ 587 h 689"/>
                <a:gd name="T28" fmla="*/ 127 w 589"/>
                <a:gd name="T29" fmla="*/ 619 h 689"/>
                <a:gd name="T30" fmla="*/ 115 w 589"/>
                <a:gd name="T31" fmla="*/ 653 h 689"/>
                <a:gd name="T32" fmla="*/ 104 w 589"/>
                <a:gd name="T33" fmla="*/ 689 h 689"/>
                <a:gd name="T34" fmla="*/ 0 w 589"/>
                <a:gd name="T35" fmla="*/ 626 h 689"/>
                <a:gd name="T36" fmla="*/ 14 w 589"/>
                <a:gd name="T37" fmla="*/ 580 h 689"/>
                <a:gd name="T38" fmla="*/ 30 w 589"/>
                <a:gd name="T39" fmla="*/ 535 h 689"/>
                <a:gd name="T40" fmla="*/ 48 w 589"/>
                <a:gd name="T41" fmla="*/ 493 h 689"/>
                <a:gd name="T42" fmla="*/ 67 w 589"/>
                <a:gd name="T43" fmla="*/ 452 h 689"/>
                <a:gd name="T44" fmla="*/ 89 w 589"/>
                <a:gd name="T45" fmla="*/ 414 h 689"/>
                <a:gd name="T46" fmla="*/ 112 w 589"/>
                <a:gd name="T47" fmla="*/ 379 h 689"/>
                <a:gd name="T48" fmla="*/ 136 w 589"/>
                <a:gd name="T49" fmla="*/ 346 h 689"/>
                <a:gd name="T50" fmla="*/ 162 w 589"/>
                <a:gd name="T51" fmla="*/ 316 h 689"/>
                <a:gd name="T52" fmla="*/ 189 w 589"/>
                <a:gd name="T53" fmla="*/ 288 h 689"/>
                <a:gd name="T54" fmla="*/ 219 w 589"/>
                <a:gd name="T55" fmla="*/ 263 h 689"/>
                <a:gd name="T56" fmla="*/ 248 w 589"/>
                <a:gd name="T57" fmla="*/ 241 h 689"/>
                <a:gd name="T58" fmla="*/ 279 w 589"/>
                <a:gd name="T59" fmla="*/ 222 h 689"/>
                <a:gd name="T60" fmla="*/ 311 w 589"/>
                <a:gd name="T61" fmla="*/ 206 h 689"/>
                <a:gd name="T62" fmla="*/ 343 w 589"/>
                <a:gd name="T63" fmla="*/ 194 h 689"/>
                <a:gd name="T64" fmla="*/ 376 w 589"/>
                <a:gd name="T65" fmla="*/ 185 h 689"/>
                <a:gd name="T66" fmla="*/ 410 w 589"/>
                <a:gd name="T67" fmla="*/ 179 h 689"/>
                <a:gd name="T68" fmla="*/ 400 w 589"/>
                <a:gd name="T69" fmla="*/ 0 h 689"/>
                <a:gd name="T70" fmla="*/ 589 w 589"/>
                <a:gd name="T71" fmla="*/ 242 h 689"/>
                <a:gd name="T72" fmla="*/ 427 w 589"/>
                <a:gd name="T73" fmla="*/ 526 h 689"/>
                <a:gd name="T74" fmla="*/ 418 w 589"/>
                <a:gd name="T75" fmla="*/ 346 h 6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9"/>
                <a:gd name="T115" fmla="*/ 0 h 689"/>
                <a:gd name="T116" fmla="*/ 589 w 589"/>
                <a:gd name="T117" fmla="*/ 689 h 6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9" h="689">
                  <a:moveTo>
                    <a:pt x="418" y="346"/>
                  </a:moveTo>
                  <a:lnTo>
                    <a:pt x="392" y="350"/>
                  </a:lnTo>
                  <a:lnTo>
                    <a:pt x="367" y="357"/>
                  </a:lnTo>
                  <a:lnTo>
                    <a:pt x="342" y="367"/>
                  </a:lnTo>
                  <a:lnTo>
                    <a:pt x="318" y="379"/>
                  </a:lnTo>
                  <a:lnTo>
                    <a:pt x="294" y="394"/>
                  </a:lnTo>
                  <a:lnTo>
                    <a:pt x="272" y="410"/>
                  </a:lnTo>
                  <a:lnTo>
                    <a:pt x="250" y="430"/>
                  </a:lnTo>
                  <a:lnTo>
                    <a:pt x="229" y="451"/>
                  </a:lnTo>
                  <a:lnTo>
                    <a:pt x="209" y="474"/>
                  </a:lnTo>
                  <a:lnTo>
                    <a:pt x="189" y="499"/>
                  </a:lnTo>
                  <a:lnTo>
                    <a:pt x="172" y="527"/>
                  </a:lnTo>
                  <a:lnTo>
                    <a:pt x="155" y="556"/>
                  </a:lnTo>
                  <a:lnTo>
                    <a:pt x="140" y="587"/>
                  </a:lnTo>
                  <a:lnTo>
                    <a:pt x="127" y="619"/>
                  </a:lnTo>
                  <a:lnTo>
                    <a:pt x="115" y="653"/>
                  </a:lnTo>
                  <a:lnTo>
                    <a:pt x="104" y="689"/>
                  </a:lnTo>
                  <a:lnTo>
                    <a:pt x="0" y="626"/>
                  </a:lnTo>
                  <a:lnTo>
                    <a:pt x="14" y="580"/>
                  </a:lnTo>
                  <a:lnTo>
                    <a:pt x="30" y="535"/>
                  </a:lnTo>
                  <a:lnTo>
                    <a:pt x="48" y="493"/>
                  </a:lnTo>
                  <a:lnTo>
                    <a:pt x="67" y="452"/>
                  </a:lnTo>
                  <a:lnTo>
                    <a:pt x="89" y="414"/>
                  </a:lnTo>
                  <a:lnTo>
                    <a:pt x="112" y="379"/>
                  </a:lnTo>
                  <a:lnTo>
                    <a:pt x="136" y="346"/>
                  </a:lnTo>
                  <a:lnTo>
                    <a:pt x="162" y="316"/>
                  </a:lnTo>
                  <a:lnTo>
                    <a:pt x="189" y="288"/>
                  </a:lnTo>
                  <a:lnTo>
                    <a:pt x="219" y="263"/>
                  </a:lnTo>
                  <a:lnTo>
                    <a:pt x="248" y="241"/>
                  </a:lnTo>
                  <a:lnTo>
                    <a:pt x="279" y="222"/>
                  </a:lnTo>
                  <a:lnTo>
                    <a:pt x="311" y="206"/>
                  </a:lnTo>
                  <a:lnTo>
                    <a:pt x="343" y="194"/>
                  </a:lnTo>
                  <a:lnTo>
                    <a:pt x="376" y="185"/>
                  </a:lnTo>
                  <a:lnTo>
                    <a:pt x="410" y="179"/>
                  </a:lnTo>
                  <a:lnTo>
                    <a:pt x="400" y="0"/>
                  </a:lnTo>
                  <a:lnTo>
                    <a:pt x="589" y="242"/>
                  </a:lnTo>
                  <a:lnTo>
                    <a:pt x="427" y="526"/>
                  </a:lnTo>
                  <a:lnTo>
                    <a:pt x="418" y="346"/>
                  </a:lnTo>
                  <a:close/>
                </a:path>
              </a:pathLst>
            </a:custGeom>
            <a:solidFill>
              <a:srgbClr val="FFFF66"/>
            </a:solidFill>
            <a:ln w="9360">
              <a:solidFill>
                <a:srgbClr val="000000"/>
              </a:solidFill>
              <a:round/>
              <a:headEnd/>
              <a:tailEnd/>
            </a:ln>
          </p:spPr>
          <p:txBody>
            <a:bodyPr wrap="none" anchor="ctr"/>
            <a:lstStyle/>
            <a:p>
              <a:endParaRPr lang="en-NZ"/>
            </a:p>
          </p:txBody>
        </p:sp>
        <p:grpSp>
          <p:nvGrpSpPr>
            <p:cNvPr id="7212" name="Group 179"/>
            <p:cNvGrpSpPr>
              <a:grpSpLocks/>
            </p:cNvGrpSpPr>
            <p:nvPr/>
          </p:nvGrpSpPr>
          <p:grpSpPr bwMode="auto">
            <a:xfrm>
              <a:off x="2757" y="1198"/>
              <a:ext cx="1005" cy="1932"/>
              <a:chOff x="2757" y="1198"/>
              <a:chExt cx="1005" cy="1932"/>
            </a:xfrm>
          </p:grpSpPr>
          <p:sp>
            <p:nvSpPr>
              <p:cNvPr id="7225" name="Freeform 180"/>
              <p:cNvSpPr>
                <a:spLocks noChangeArrowheads="1"/>
              </p:cNvSpPr>
              <p:nvPr/>
            </p:nvSpPr>
            <p:spPr bwMode="auto">
              <a:xfrm>
                <a:off x="2895" y="2921"/>
                <a:ext cx="858" cy="210"/>
              </a:xfrm>
              <a:custGeom>
                <a:avLst/>
                <a:gdLst>
                  <a:gd name="T0" fmla="*/ 858 w 2574"/>
                  <a:gd name="T1" fmla="*/ 16 h 630"/>
                  <a:gd name="T2" fmla="*/ 858 w 2574"/>
                  <a:gd name="T3" fmla="*/ 116 h 630"/>
                  <a:gd name="T4" fmla="*/ 13 w 2574"/>
                  <a:gd name="T5" fmla="*/ 210 h 630"/>
                  <a:gd name="T6" fmla="*/ 0 w 2574"/>
                  <a:gd name="T7" fmla="*/ 190 h 630"/>
                  <a:gd name="T8" fmla="*/ 0 w 2574"/>
                  <a:gd name="T9" fmla="*/ 76 h 630"/>
                  <a:gd name="T10" fmla="*/ 845 w 2574"/>
                  <a:gd name="T11" fmla="*/ 0 h 630"/>
                  <a:gd name="T12" fmla="*/ 858 w 2574"/>
                  <a:gd name="T13" fmla="*/ 16 h 630"/>
                  <a:gd name="T14" fmla="*/ 0 60000 65536"/>
                  <a:gd name="T15" fmla="*/ 0 60000 65536"/>
                  <a:gd name="T16" fmla="*/ 0 60000 65536"/>
                  <a:gd name="T17" fmla="*/ 0 60000 65536"/>
                  <a:gd name="T18" fmla="*/ 0 60000 65536"/>
                  <a:gd name="T19" fmla="*/ 0 60000 65536"/>
                  <a:gd name="T20" fmla="*/ 0 60000 65536"/>
                  <a:gd name="T21" fmla="*/ 0 w 2574"/>
                  <a:gd name="T22" fmla="*/ 0 h 630"/>
                  <a:gd name="T23" fmla="*/ 2574 w 2574"/>
                  <a:gd name="T24" fmla="*/ 630 h 6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74" h="630">
                    <a:moveTo>
                      <a:pt x="2574" y="48"/>
                    </a:moveTo>
                    <a:lnTo>
                      <a:pt x="2574" y="348"/>
                    </a:lnTo>
                    <a:lnTo>
                      <a:pt x="40" y="630"/>
                    </a:lnTo>
                    <a:lnTo>
                      <a:pt x="0" y="569"/>
                    </a:lnTo>
                    <a:lnTo>
                      <a:pt x="0" y="227"/>
                    </a:lnTo>
                    <a:lnTo>
                      <a:pt x="2536" y="0"/>
                    </a:lnTo>
                    <a:lnTo>
                      <a:pt x="2574" y="48"/>
                    </a:lnTo>
                  </a:path>
                </a:pathLst>
              </a:cu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26" name="Freeform 181"/>
              <p:cNvSpPr>
                <a:spLocks noChangeArrowheads="1"/>
              </p:cNvSpPr>
              <p:nvPr/>
            </p:nvSpPr>
            <p:spPr bwMode="auto">
              <a:xfrm>
                <a:off x="2757" y="1198"/>
                <a:ext cx="151" cy="1933"/>
              </a:xfrm>
              <a:custGeom>
                <a:avLst/>
                <a:gdLst>
                  <a:gd name="T0" fmla="*/ 151 w 452"/>
                  <a:gd name="T1" fmla="*/ 1933 h 5800"/>
                  <a:gd name="T2" fmla="*/ 151 w 452"/>
                  <a:gd name="T3" fmla="*/ 0 h 5800"/>
                  <a:gd name="T4" fmla="*/ 0 w 452"/>
                  <a:gd name="T5" fmla="*/ 57 h 5800"/>
                  <a:gd name="T6" fmla="*/ 0 w 452"/>
                  <a:gd name="T7" fmla="*/ 1694 h 5800"/>
                  <a:gd name="T8" fmla="*/ 151 w 452"/>
                  <a:gd name="T9" fmla="*/ 1933 h 5800"/>
                  <a:gd name="T10" fmla="*/ 0 60000 65536"/>
                  <a:gd name="T11" fmla="*/ 0 60000 65536"/>
                  <a:gd name="T12" fmla="*/ 0 60000 65536"/>
                  <a:gd name="T13" fmla="*/ 0 60000 65536"/>
                  <a:gd name="T14" fmla="*/ 0 60000 65536"/>
                  <a:gd name="T15" fmla="*/ 0 w 452"/>
                  <a:gd name="T16" fmla="*/ 0 h 5800"/>
                  <a:gd name="T17" fmla="*/ 452 w 452"/>
                  <a:gd name="T18" fmla="*/ 5800 h 5800"/>
                </a:gdLst>
                <a:ahLst/>
                <a:cxnLst>
                  <a:cxn ang="T10">
                    <a:pos x="T0" y="T1"/>
                  </a:cxn>
                  <a:cxn ang="T11">
                    <a:pos x="T2" y="T3"/>
                  </a:cxn>
                  <a:cxn ang="T12">
                    <a:pos x="T4" y="T5"/>
                  </a:cxn>
                  <a:cxn ang="T13">
                    <a:pos x="T6" y="T7"/>
                  </a:cxn>
                  <a:cxn ang="T14">
                    <a:pos x="T8" y="T9"/>
                  </a:cxn>
                </a:cxnLst>
                <a:rect l="T15" t="T16" r="T17" b="T18"/>
                <a:pathLst>
                  <a:path w="452" h="5800">
                    <a:moveTo>
                      <a:pt x="452" y="5800"/>
                    </a:moveTo>
                    <a:lnTo>
                      <a:pt x="452" y="0"/>
                    </a:lnTo>
                    <a:lnTo>
                      <a:pt x="0" y="172"/>
                    </a:lnTo>
                    <a:lnTo>
                      <a:pt x="0" y="5082"/>
                    </a:lnTo>
                    <a:lnTo>
                      <a:pt x="452" y="5800"/>
                    </a:lnTo>
                  </a:path>
                </a:pathLst>
              </a:cu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27" name="Freeform 182"/>
              <p:cNvSpPr>
                <a:spLocks noChangeArrowheads="1"/>
              </p:cNvSpPr>
              <p:nvPr/>
            </p:nvSpPr>
            <p:spPr bwMode="auto">
              <a:xfrm>
                <a:off x="2908" y="1198"/>
                <a:ext cx="855" cy="575"/>
              </a:xfrm>
              <a:custGeom>
                <a:avLst/>
                <a:gdLst>
                  <a:gd name="T0" fmla="*/ 855 w 2566"/>
                  <a:gd name="T1" fmla="*/ 562 h 1725"/>
                  <a:gd name="T2" fmla="*/ 855 w 2566"/>
                  <a:gd name="T3" fmla="*/ 24 h 1725"/>
                  <a:gd name="T4" fmla="*/ 0 w 2566"/>
                  <a:gd name="T5" fmla="*/ 0 h 1725"/>
                  <a:gd name="T6" fmla="*/ 0 w 2566"/>
                  <a:gd name="T7" fmla="*/ 575 h 1725"/>
                  <a:gd name="T8" fmla="*/ 855 w 2566"/>
                  <a:gd name="T9" fmla="*/ 562 h 1725"/>
                  <a:gd name="T10" fmla="*/ 0 60000 65536"/>
                  <a:gd name="T11" fmla="*/ 0 60000 65536"/>
                  <a:gd name="T12" fmla="*/ 0 60000 65536"/>
                  <a:gd name="T13" fmla="*/ 0 60000 65536"/>
                  <a:gd name="T14" fmla="*/ 0 60000 65536"/>
                  <a:gd name="T15" fmla="*/ 0 w 2566"/>
                  <a:gd name="T16" fmla="*/ 0 h 1725"/>
                  <a:gd name="T17" fmla="*/ 2566 w 2566"/>
                  <a:gd name="T18" fmla="*/ 1725 h 1725"/>
                </a:gdLst>
                <a:ahLst/>
                <a:cxnLst>
                  <a:cxn ang="T10">
                    <a:pos x="T0" y="T1"/>
                  </a:cxn>
                  <a:cxn ang="T11">
                    <a:pos x="T2" y="T3"/>
                  </a:cxn>
                  <a:cxn ang="T12">
                    <a:pos x="T4" y="T5"/>
                  </a:cxn>
                  <a:cxn ang="T13">
                    <a:pos x="T6" y="T7"/>
                  </a:cxn>
                  <a:cxn ang="T14">
                    <a:pos x="T8" y="T9"/>
                  </a:cxn>
                </a:cxnLst>
                <a:rect l="T15" t="T16" r="T17" b="T18"/>
                <a:pathLst>
                  <a:path w="2566" h="1725">
                    <a:moveTo>
                      <a:pt x="2566" y="1685"/>
                    </a:moveTo>
                    <a:lnTo>
                      <a:pt x="2566" y="73"/>
                    </a:lnTo>
                    <a:lnTo>
                      <a:pt x="0" y="0"/>
                    </a:lnTo>
                    <a:lnTo>
                      <a:pt x="0" y="1725"/>
                    </a:lnTo>
                    <a:lnTo>
                      <a:pt x="2566" y="1685"/>
                    </a:lnTo>
                  </a:path>
                </a:pathLst>
              </a:cu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28" name="Freeform 183"/>
              <p:cNvSpPr>
                <a:spLocks noChangeArrowheads="1"/>
              </p:cNvSpPr>
              <p:nvPr/>
            </p:nvSpPr>
            <p:spPr bwMode="auto">
              <a:xfrm>
                <a:off x="2908" y="1776"/>
                <a:ext cx="855" cy="1212"/>
              </a:xfrm>
              <a:custGeom>
                <a:avLst/>
                <a:gdLst>
                  <a:gd name="T0" fmla="*/ 855 w 2566"/>
                  <a:gd name="T1" fmla="*/ 1134 h 3635"/>
                  <a:gd name="T2" fmla="*/ 855 w 2566"/>
                  <a:gd name="T3" fmla="*/ 0 h 3635"/>
                  <a:gd name="T4" fmla="*/ 0 w 2566"/>
                  <a:gd name="T5" fmla="*/ 13 h 3635"/>
                  <a:gd name="T6" fmla="*/ 0 w 2566"/>
                  <a:gd name="T7" fmla="*/ 1212 h 3635"/>
                  <a:gd name="T8" fmla="*/ 855 w 2566"/>
                  <a:gd name="T9" fmla="*/ 1134 h 3635"/>
                  <a:gd name="T10" fmla="*/ 0 60000 65536"/>
                  <a:gd name="T11" fmla="*/ 0 60000 65536"/>
                  <a:gd name="T12" fmla="*/ 0 60000 65536"/>
                  <a:gd name="T13" fmla="*/ 0 60000 65536"/>
                  <a:gd name="T14" fmla="*/ 0 60000 65536"/>
                  <a:gd name="T15" fmla="*/ 0 w 2566"/>
                  <a:gd name="T16" fmla="*/ 0 h 3635"/>
                  <a:gd name="T17" fmla="*/ 2566 w 2566"/>
                  <a:gd name="T18" fmla="*/ 3635 h 3635"/>
                </a:gdLst>
                <a:ahLst/>
                <a:cxnLst>
                  <a:cxn ang="T10">
                    <a:pos x="T0" y="T1"/>
                  </a:cxn>
                  <a:cxn ang="T11">
                    <a:pos x="T2" y="T3"/>
                  </a:cxn>
                  <a:cxn ang="T12">
                    <a:pos x="T4" y="T5"/>
                  </a:cxn>
                  <a:cxn ang="T13">
                    <a:pos x="T6" y="T7"/>
                  </a:cxn>
                  <a:cxn ang="T14">
                    <a:pos x="T8" y="T9"/>
                  </a:cxn>
                </a:cxnLst>
                <a:rect l="T15" t="T16" r="T17" b="T18"/>
                <a:pathLst>
                  <a:path w="2566" h="3635">
                    <a:moveTo>
                      <a:pt x="2566" y="3401"/>
                    </a:moveTo>
                    <a:lnTo>
                      <a:pt x="2566" y="0"/>
                    </a:lnTo>
                    <a:lnTo>
                      <a:pt x="0" y="40"/>
                    </a:lnTo>
                    <a:lnTo>
                      <a:pt x="0" y="3635"/>
                    </a:lnTo>
                    <a:lnTo>
                      <a:pt x="2566" y="3401"/>
                    </a:lnTo>
                  </a:path>
                </a:pathLst>
              </a:cu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29" name="Freeform 184"/>
              <p:cNvSpPr>
                <a:spLocks noChangeArrowheads="1"/>
              </p:cNvSpPr>
              <p:nvPr/>
            </p:nvSpPr>
            <p:spPr bwMode="auto">
              <a:xfrm>
                <a:off x="3707" y="1208"/>
                <a:ext cx="56" cy="17"/>
              </a:xfrm>
              <a:custGeom>
                <a:avLst/>
                <a:gdLst>
                  <a:gd name="T0" fmla="*/ 2 w 170"/>
                  <a:gd name="T1" fmla="*/ 17 h 49"/>
                  <a:gd name="T2" fmla="*/ 11 w 170"/>
                  <a:gd name="T3" fmla="*/ 6 h 49"/>
                  <a:gd name="T4" fmla="*/ 13 w 170"/>
                  <a:gd name="T5" fmla="*/ 4 h 49"/>
                  <a:gd name="T6" fmla="*/ 14 w 170"/>
                  <a:gd name="T7" fmla="*/ 4 h 49"/>
                  <a:gd name="T8" fmla="*/ 15 w 170"/>
                  <a:gd name="T9" fmla="*/ 3 h 49"/>
                  <a:gd name="T10" fmla="*/ 17 w 170"/>
                  <a:gd name="T11" fmla="*/ 4 h 49"/>
                  <a:gd name="T12" fmla="*/ 56 w 170"/>
                  <a:gd name="T13" fmla="*/ 5 h 49"/>
                  <a:gd name="T14" fmla="*/ 56 w 170"/>
                  <a:gd name="T15" fmla="*/ 1 h 49"/>
                  <a:gd name="T16" fmla="*/ 15 w 170"/>
                  <a:gd name="T17" fmla="*/ 0 h 49"/>
                  <a:gd name="T18" fmla="*/ 13 w 170"/>
                  <a:gd name="T19" fmla="*/ 0 h 49"/>
                  <a:gd name="T20" fmla="*/ 12 w 170"/>
                  <a:gd name="T21" fmla="*/ 0 h 49"/>
                  <a:gd name="T22" fmla="*/ 11 w 170"/>
                  <a:gd name="T23" fmla="*/ 1 h 49"/>
                  <a:gd name="T24" fmla="*/ 9 w 170"/>
                  <a:gd name="T25" fmla="*/ 2 h 49"/>
                  <a:gd name="T26" fmla="*/ 0 w 170"/>
                  <a:gd name="T27" fmla="*/ 14 h 49"/>
                  <a:gd name="T28" fmla="*/ 2 w 170"/>
                  <a:gd name="T29" fmla="*/ 17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0"/>
                  <a:gd name="T46" fmla="*/ 0 h 49"/>
                  <a:gd name="T47" fmla="*/ 170 w 170"/>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0" h="49">
                    <a:moveTo>
                      <a:pt x="6" y="49"/>
                    </a:moveTo>
                    <a:lnTo>
                      <a:pt x="34" y="17"/>
                    </a:lnTo>
                    <a:lnTo>
                      <a:pt x="38" y="12"/>
                    </a:lnTo>
                    <a:lnTo>
                      <a:pt x="42" y="11"/>
                    </a:lnTo>
                    <a:lnTo>
                      <a:pt x="47" y="9"/>
                    </a:lnTo>
                    <a:lnTo>
                      <a:pt x="53" y="11"/>
                    </a:lnTo>
                    <a:lnTo>
                      <a:pt x="170" y="13"/>
                    </a:lnTo>
                    <a:lnTo>
                      <a:pt x="170" y="3"/>
                    </a:lnTo>
                    <a:lnTo>
                      <a:pt x="47" y="1"/>
                    </a:lnTo>
                    <a:lnTo>
                      <a:pt x="40" y="0"/>
                    </a:lnTo>
                    <a:lnTo>
                      <a:pt x="36" y="1"/>
                    </a:lnTo>
                    <a:lnTo>
                      <a:pt x="32" y="2"/>
                    </a:lnTo>
                    <a:lnTo>
                      <a:pt x="28" y="7"/>
                    </a:lnTo>
                    <a:lnTo>
                      <a:pt x="0" y="39"/>
                    </a:lnTo>
                    <a:lnTo>
                      <a:pt x="6" y="49"/>
                    </a:lnTo>
                    <a:close/>
                  </a:path>
                </a:pathLst>
              </a:custGeom>
              <a:solidFill>
                <a:srgbClr val="D9D9D9"/>
              </a:solidFill>
              <a:ln w="3240">
                <a:solidFill>
                  <a:srgbClr val="000000"/>
                </a:solidFill>
                <a:round/>
                <a:headEnd/>
                <a:tailEnd/>
              </a:ln>
            </p:spPr>
            <p:txBody>
              <a:bodyPr wrap="none" anchor="ctr"/>
              <a:lstStyle/>
              <a:p>
                <a:endParaRPr lang="en-NZ"/>
              </a:p>
            </p:txBody>
          </p:sp>
          <p:sp>
            <p:nvSpPr>
              <p:cNvPr id="7230" name="Freeform 185"/>
              <p:cNvSpPr>
                <a:spLocks noChangeArrowheads="1"/>
              </p:cNvSpPr>
              <p:nvPr/>
            </p:nvSpPr>
            <p:spPr bwMode="auto">
              <a:xfrm>
                <a:off x="3723" y="1209"/>
                <a:ext cx="22" cy="17"/>
              </a:xfrm>
              <a:custGeom>
                <a:avLst/>
                <a:gdLst>
                  <a:gd name="T0" fmla="*/ 22 w 66"/>
                  <a:gd name="T1" fmla="*/ 17 h 50"/>
                  <a:gd name="T2" fmla="*/ 22 w 66"/>
                  <a:gd name="T3" fmla="*/ 0 h 50"/>
                  <a:gd name="T4" fmla="*/ 0 w 66"/>
                  <a:gd name="T5" fmla="*/ 0 h 50"/>
                  <a:gd name="T6" fmla="*/ 0 w 66"/>
                  <a:gd name="T7" fmla="*/ 16 h 50"/>
                  <a:gd name="T8" fmla="*/ 22 w 66"/>
                  <a:gd name="T9" fmla="*/ 17 h 50"/>
                  <a:gd name="T10" fmla="*/ 0 60000 65536"/>
                  <a:gd name="T11" fmla="*/ 0 60000 65536"/>
                  <a:gd name="T12" fmla="*/ 0 60000 65536"/>
                  <a:gd name="T13" fmla="*/ 0 60000 65536"/>
                  <a:gd name="T14" fmla="*/ 0 60000 65536"/>
                  <a:gd name="T15" fmla="*/ 0 w 66"/>
                  <a:gd name="T16" fmla="*/ 0 h 50"/>
                  <a:gd name="T17" fmla="*/ 66 w 66"/>
                  <a:gd name="T18" fmla="*/ 50 h 50"/>
                </a:gdLst>
                <a:ahLst/>
                <a:cxnLst>
                  <a:cxn ang="T10">
                    <a:pos x="T0" y="T1"/>
                  </a:cxn>
                  <a:cxn ang="T11">
                    <a:pos x="T2" y="T3"/>
                  </a:cxn>
                  <a:cxn ang="T12">
                    <a:pos x="T4" y="T5"/>
                  </a:cxn>
                  <a:cxn ang="T13">
                    <a:pos x="T6" y="T7"/>
                  </a:cxn>
                  <a:cxn ang="T14">
                    <a:pos x="T8" y="T9"/>
                  </a:cxn>
                </a:cxnLst>
                <a:rect l="T15" t="T16" r="T17" b="T18"/>
                <a:pathLst>
                  <a:path w="66" h="50">
                    <a:moveTo>
                      <a:pt x="66" y="50"/>
                    </a:moveTo>
                    <a:lnTo>
                      <a:pt x="66" y="1"/>
                    </a:lnTo>
                    <a:lnTo>
                      <a:pt x="0" y="0"/>
                    </a:lnTo>
                    <a:lnTo>
                      <a:pt x="0" y="48"/>
                    </a:lnTo>
                    <a:lnTo>
                      <a:pt x="66" y="50"/>
                    </a:lnTo>
                    <a:close/>
                  </a:path>
                </a:pathLst>
              </a:custGeom>
              <a:solidFill>
                <a:srgbClr val="E6E6E6"/>
              </a:solidFill>
              <a:ln w="3240">
                <a:solidFill>
                  <a:srgbClr val="000000"/>
                </a:solidFill>
                <a:round/>
                <a:headEnd/>
                <a:tailEnd/>
              </a:ln>
            </p:spPr>
            <p:txBody>
              <a:bodyPr wrap="none" anchor="ctr"/>
              <a:lstStyle/>
              <a:p>
                <a:endParaRPr lang="en-NZ"/>
              </a:p>
            </p:txBody>
          </p:sp>
          <p:sp>
            <p:nvSpPr>
              <p:cNvPr id="7231" name="Line 186"/>
              <p:cNvSpPr>
                <a:spLocks noChangeShapeType="1"/>
              </p:cNvSpPr>
              <p:nvPr/>
            </p:nvSpPr>
            <p:spPr bwMode="auto">
              <a:xfrm>
                <a:off x="3723" y="1216"/>
                <a:ext cx="21" cy="1"/>
              </a:xfrm>
              <a:prstGeom prst="line">
                <a:avLst/>
              </a:prstGeom>
              <a:noFill/>
              <a:ln w="32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232" name="Rectangle 187"/>
              <p:cNvSpPr>
                <a:spLocks noChangeArrowheads="1"/>
              </p:cNvSpPr>
              <p:nvPr/>
            </p:nvSpPr>
            <p:spPr bwMode="auto">
              <a:xfrm>
                <a:off x="3745" y="1219"/>
                <a:ext cx="16" cy="4"/>
              </a:xfrm>
              <a:prstGeom prst="rect">
                <a:avLst/>
              </a:prstGeom>
              <a:solidFill>
                <a:srgbClr val="E6E6E6"/>
              </a:solidFill>
              <a:ln w="3240">
                <a:solidFill>
                  <a:srgbClr val="000000"/>
                </a:solidFill>
                <a:miter lim="800000"/>
                <a:headEnd/>
                <a:tailEnd/>
              </a:ln>
            </p:spPr>
            <p:txBody>
              <a:bodyPr wrap="none" anchor="ctr"/>
              <a:lstStyle/>
              <a:p>
                <a:pPr>
                  <a:buClr>
                    <a:srgbClr val="000000"/>
                  </a:buClr>
                  <a:buSzPct val="100000"/>
                  <a:buFont typeface="Times New Roman" panose="02020603050405020304" pitchFamily="18" charset="0"/>
                  <a:buNone/>
                </a:pPr>
                <a:endParaRPr lang="en-US" altLang="en-US"/>
              </a:p>
            </p:txBody>
          </p:sp>
          <p:sp>
            <p:nvSpPr>
              <p:cNvPr id="7233" name="Freeform 188"/>
              <p:cNvSpPr>
                <a:spLocks noChangeArrowheads="1"/>
              </p:cNvSpPr>
              <p:nvPr/>
            </p:nvSpPr>
            <p:spPr bwMode="auto">
              <a:xfrm>
                <a:off x="3745" y="1213"/>
                <a:ext cx="16" cy="4"/>
              </a:xfrm>
              <a:custGeom>
                <a:avLst/>
                <a:gdLst>
                  <a:gd name="T0" fmla="*/ 16 w 47"/>
                  <a:gd name="T1" fmla="*/ 4 h 12"/>
                  <a:gd name="T2" fmla="*/ 16 w 47"/>
                  <a:gd name="T3" fmla="*/ 0 h 12"/>
                  <a:gd name="T4" fmla="*/ 0 w 47"/>
                  <a:gd name="T5" fmla="*/ 0 h 12"/>
                  <a:gd name="T6" fmla="*/ 0 w 47"/>
                  <a:gd name="T7" fmla="*/ 4 h 12"/>
                  <a:gd name="T8" fmla="*/ 16 w 47"/>
                  <a:gd name="T9" fmla="*/ 4 h 12"/>
                  <a:gd name="T10" fmla="*/ 0 60000 65536"/>
                  <a:gd name="T11" fmla="*/ 0 60000 65536"/>
                  <a:gd name="T12" fmla="*/ 0 60000 65536"/>
                  <a:gd name="T13" fmla="*/ 0 60000 65536"/>
                  <a:gd name="T14" fmla="*/ 0 60000 65536"/>
                  <a:gd name="T15" fmla="*/ 0 w 47"/>
                  <a:gd name="T16" fmla="*/ 0 h 12"/>
                  <a:gd name="T17" fmla="*/ 47 w 47"/>
                  <a:gd name="T18" fmla="*/ 12 h 12"/>
                </a:gdLst>
                <a:ahLst/>
                <a:cxnLst>
                  <a:cxn ang="T10">
                    <a:pos x="T0" y="T1"/>
                  </a:cxn>
                  <a:cxn ang="T11">
                    <a:pos x="T2" y="T3"/>
                  </a:cxn>
                  <a:cxn ang="T12">
                    <a:pos x="T4" y="T5"/>
                  </a:cxn>
                  <a:cxn ang="T13">
                    <a:pos x="T6" y="T7"/>
                  </a:cxn>
                  <a:cxn ang="T14">
                    <a:pos x="T8" y="T9"/>
                  </a:cxn>
                </a:cxnLst>
                <a:rect l="T15" t="T16" r="T17" b="T18"/>
                <a:pathLst>
                  <a:path w="47" h="12">
                    <a:moveTo>
                      <a:pt x="47" y="12"/>
                    </a:moveTo>
                    <a:lnTo>
                      <a:pt x="47" y="1"/>
                    </a:lnTo>
                    <a:lnTo>
                      <a:pt x="0" y="0"/>
                    </a:lnTo>
                    <a:lnTo>
                      <a:pt x="0" y="11"/>
                    </a:lnTo>
                    <a:lnTo>
                      <a:pt x="47" y="12"/>
                    </a:lnTo>
                    <a:close/>
                  </a:path>
                </a:pathLst>
              </a:custGeom>
              <a:solidFill>
                <a:srgbClr val="E6E6E6"/>
              </a:solidFill>
              <a:ln w="3240">
                <a:solidFill>
                  <a:srgbClr val="000000"/>
                </a:solidFill>
                <a:round/>
                <a:headEnd/>
                <a:tailEnd/>
              </a:ln>
            </p:spPr>
            <p:txBody>
              <a:bodyPr wrap="none" anchor="ctr"/>
              <a:lstStyle/>
              <a:p>
                <a:endParaRPr lang="en-NZ"/>
              </a:p>
            </p:txBody>
          </p:sp>
          <p:sp>
            <p:nvSpPr>
              <p:cNvPr id="7234" name="Freeform 189"/>
              <p:cNvSpPr>
                <a:spLocks noChangeArrowheads="1"/>
              </p:cNvSpPr>
              <p:nvPr/>
            </p:nvSpPr>
            <p:spPr bwMode="auto">
              <a:xfrm>
                <a:off x="2757" y="1198"/>
                <a:ext cx="1006" cy="1933"/>
              </a:xfrm>
              <a:custGeom>
                <a:avLst/>
                <a:gdLst>
                  <a:gd name="T0" fmla="*/ 996 w 3018"/>
                  <a:gd name="T1" fmla="*/ 562 h 5799"/>
                  <a:gd name="T2" fmla="*/ 996 w 3018"/>
                  <a:gd name="T3" fmla="*/ 578 h 5799"/>
                  <a:gd name="T4" fmla="*/ 1006 w 3018"/>
                  <a:gd name="T5" fmla="*/ 578 h 5799"/>
                  <a:gd name="T6" fmla="*/ 1006 w 3018"/>
                  <a:gd name="T7" fmla="*/ 1712 h 5799"/>
                  <a:gd name="T8" fmla="*/ 151 w 3018"/>
                  <a:gd name="T9" fmla="*/ 1790 h 5799"/>
                  <a:gd name="T10" fmla="*/ 151 w 3018"/>
                  <a:gd name="T11" fmla="*/ 1933 h 5799"/>
                  <a:gd name="T12" fmla="*/ 0 w 3018"/>
                  <a:gd name="T13" fmla="*/ 1694 h 5799"/>
                  <a:gd name="T14" fmla="*/ 0 w 3018"/>
                  <a:gd name="T15" fmla="*/ 57 h 5799"/>
                  <a:gd name="T16" fmla="*/ 151 w 3018"/>
                  <a:gd name="T17" fmla="*/ 0 h 5799"/>
                  <a:gd name="T18" fmla="*/ 1006 w 3018"/>
                  <a:gd name="T19" fmla="*/ 25 h 5799"/>
                  <a:gd name="T20" fmla="*/ 1006 w 3018"/>
                  <a:gd name="T21" fmla="*/ 562 h 5799"/>
                  <a:gd name="T22" fmla="*/ 996 w 3018"/>
                  <a:gd name="T23" fmla="*/ 562 h 57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18"/>
                  <a:gd name="T37" fmla="*/ 0 h 5799"/>
                  <a:gd name="T38" fmla="*/ 3018 w 3018"/>
                  <a:gd name="T39" fmla="*/ 5799 h 57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18" h="5799">
                    <a:moveTo>
                      <a:pt x="2988" y="1686"/>
                    </a:moveTo>
                    <a:lnTo>
                      <a:pt x="2988" y="1735"/>
                    </a:lnTo>
                    <a:lnTo>
                      <a:pt x="3018" y="1735"/>
                    </a:lnTo>
                    <a:lnTo>
                      <a:pt x="3018" y="5136"/>
                    </a:lnTo>
                    <a:lnTo>
                      <a:pt x="452" y="5370"/>
                    </a:lnTo>
                    <a:lnTo>
                      <a:pt x="452" y="5799"/>
                    </a:lnTo>
                    <a:lnTo>
                      <a:pt x="0" y="5081"/>
                    </a:lnTo>
                    <a:lnTo>
                      <a:pt x="0" y="171"/>
                    </a:lnTo>
                    <a:lnTo>
                      <a:pt x="452" y="0"/>
                    </a:lnTo>
                    <a:lnTo>
                      <a:pt x="3018" y="74"/>
                    </a:lnTo>
                    <a:lnTo>
                      <a:pt x="3018" y="1686"/>
                    </a:lnTo>
                    <a:lnTo>
                      <a:pt x="2988" y="1686"/>
                    </a:lnTo>
                    <a:close/>
                  </a:path>
                </a:pathLst>
              </a:custGeom>
              <a:solidFill>
                <a:srgbClr val="CCCCCC"/>
              </a:solidFill>
              <a:ln w="4680">
                <a:solidFill>
                  <a:srgbClr val="000000"/>
                </a:solidFill>
                <a:round/>
                <a:headEnd/>
                <a:tailEnd/>
              </a:ln>
            </p:spPr>
            <p:txBody>
              <a:bodyPr wrap="none" anchor="ctr"/>
              <a:lstStyle/>
              <a:p>
                <a:endParaRPr lang="en-NZ"/>
              </a:p>
            </p:txBody>
          </p:sp>
          <p:sp>
            <p:nvSpPr>
              <p:cNvPr id="7235" name="Freeform 190"/>
              <p:cNvSpPr>
                <a:spLocks noChangeArrowheads="1"/>
              </p:cNvSpPr>
              <p:nvPr/>
            </p:nvSpPr>
            <p:spPr bwMode="auto">
              <a:xfrm>
                <a:off x="2757" y="1198"/>
                <a:ext cx="151" cy="1933"/>
              </a:xfrm>
              <a:custGeom>
                <a:avLst/>
                <a:gdLst>
                  <a:gd name="T0" fmla="*/ 151 w 452"/>
                  <a:gd name="T1" fmla="*/ 1933 h 5800"/>
                  <a:gd name="T2" fmla="*/ 151 w 452"/>
                  <a:gd name="T3" fmla="*/ 0 h 5800"/>
                  <a:gd name="T4" fmla="*/ 0 w 452"/>
                  <a:gd name="T5" fmla="*/ 57 h 5800"/>
                  <a:gd name="T6" fmla="*/ 0 w 452"/>
                  <a:gd name="T7" fmla="*/ 1694 h 5800"/>
                  <a:gd name="T8" fmla="*/ 151 w 452"/>
                  <a:gd name="T9" fmla="*/ 1933 h 5800"/>
                  <a:gd name="T10" fmla="*/ 0 60000 65536"/>
                  <a:gd name="T11" fmla="*/ 0 60000 65536"/>
                  <a:gd name="T12" fmla="*/ 0 60000 65536"/>
                  <a:gd name="T13" fmla="*/ 0 60000 65536"/>
                  <a:gd name="T14" fmla="*/ 0 60000 65536"/>
                  <a:gd name="T15" fmla="*/ 0 w 452"/>
                  <a:gd name="T16" fmla="*/ 0 h 5800"/>
                  <a:gd name="T17" fmla="*/ 452 w 452"/>
                  <a:gd name="T18" fmla="*/ 5800 h 5800"/>
                </a:gdLst>
                <a:ahLst/>
                <a:cxnLst>
                  <a:cxn ang="T10">
                    <a:pos x="T0" y="T1"/>
                  </a:cxn>
                  <a:cxn ang="T11">
                    <a:pos x="T2" y="T3"/>
                  </a:cxn>
                  <a:cxn ang="T12">
                    <a:pos x="T4" y="T5"/>
                  </a:cxn>
                  <a:cxn ang="T13">
                    <a:pos x="T6" y="T7"/>
                  </a:cxn>
                  <a:cxn ang="T14">
                    <a:pos x="T8" y="T9"/>
                  </a:cxn>
                </a:cxnLst>
                <a:rect l="T15" t="T16" r="T17" b="T18"/>
                <a:pathLst>
                  <a:path w="452" h="5800">
                    <a:moveTo>
                      <a:pt x="452" y="5800"/>
                    </a:moveTo>
                    <a:lnTo>
                      <a:pt x="452" y="0"/>
                    </a:lnTo>
                    <a:lnTo>
                      <a:pt x="0" y="172"/>
                    </a:lnTo>
                    <a:lnTo>
                      <a:pt x="0" y="5082"/>
                    </a:lnTo>
                    <a:lnTo>
                      <a:pt x="452" y="5800"/>
                    </a:lnTo>
                    <a:close/>
                  </a:path>
                </a:pathLst>
              </a:custGeom>
              <a:solidFill>
                <a:srgbClr val="CCCCCC"/>
              </a:solidFill>
              <a:ln w="4680">
                <a:solidFill>
                  <a:srgbClr val="000000"/>
                </a:solidFill>
                <a:round/>
                <a:headEnd/>
                <a:tailEnd/>
              </a:ln>
            </p:spPr>
            <p:txBody>
              <a:bodyPr wrap="none" anchor="ctr"/>
              <a:lstStyle/>
              <a:p>
                <a:endParaRPr lang="en-NZ"/>
              </a:p>
            </p:txBody>
          </p:sp>
          <p:sp>
            <p:nvSpPr>
              <p:cNvPr id="7236" name="Freeform 191"/>
              <p:cNvSpPr>
                <a:spLocks noChangeArrowheads="1"/>
              </p:cNvSpPr>
              <p:nvPr/>
            </p:nvSpPr>
            <p:spPr bwMode="auto">
              <a:xfrm>
                <a:off x="2908" y="1198"/>
                <a:ext cx="855" cy="575"/>
              </a:xfrm>
              <a:custGeom>
                <a:avLst/>
                <a:gdLst>
                  <a:gd name="T0" fmla="*/ 855 w 2566"/>
                  <a:gd name="T1" fmla="*/ 562 h 1725"/>
                  <a:gd name="T2" fmla="*/ 855 w 2566"/>
                  <a:gd name="T3" fmla="*/ 24 h 1725"/>
                  <a:gd name="T4" fmla="*/ 0 w 2566"/>
                  <a:gd name="T5" fmla="*/ 0 h 1725"/>
                  <a:gd name="T6" fmla="*/ 0 w 2566"/>
                  <a:gd name="T7" fmla="*/ 575 h 1725"/>
                  <a:gd name="T8" fmla="*/ 855 w 2566"/>
                  <a:gd name="T9" fmla="*/ 562 h 1725"/>
                  <a:gd name="T10" fmla="*/ 0 60000 65536"/>
                  <a:gd name="T11" fmla="*/ 0 60000 65536"/>
                  <a:gd name="T12" fmla="*/ 0 60000 65536"/>
                  <a:gd name="T13" fmla="*/ 0 60000 65536"/>
                  <a:gd name="T14" fmla="*/ 0 60000 65536"/>
                  <a:gd name="T15" fmla="*/ 0 w 2566"/>
                  <a:gd name="T16" fmla="*/ 0 h 1725"/>
                  <a:gd name="T17" fmla="*/ 2566 w 2566"/>
                  <a:gd name="T18" fmla="*/ 1725 h 1725"/>
                </a:gdLst>
                <a:ahLst/>
                <a:cxnLst>
                  <a:cxn ang="T10">
                    <a:pos x="T0" y="T1"/>
                  </a:cxn>
                  <a:cxn ang="T11">
                    <a:pos x="T2" y="T3"/>
                  </a:cxn>
                  <a:cxn ang="T12">
                    <a:pos x="T4" y="T5"/>
                  </a:cxn>
                  <a:cxn ang="T13">
                    <a:pos x="T6" y="T7"/>
                  </a:cxn>
                  <a:cxn ang="T14">
                    <a:pos x="T8" y="T9"/>
                  </a:cxn>
                </a:cxnLst>
                <a:rect l="T15" t="T16" r="T17" b="T18"/>
                <a:pathLst>
                  <a:path w="2566" h="1725">
                    <a:moveTo>
                      <a:pt x="2566" y="1685"/>
                    </a:moveTo>
                    <a:lnTo>
                      <a:pt x="2566" y="73"/>
                    </a:lnTo>
                    <a:lnTo>
                      <a:pt x="0" y="0"/>
                    </a:lnTo>
                    <a:lnTo>
                      <a:pt x="0" y="1725"/>
                    </a:lnTo>
                    <a:lnTo>
                      <a:pt x="2566" y="1685"/>
                    </a:lnTo>
                    <a:close/>
                  </a:path>
                </a:pathLst>
              </a:custGeom>
              <a:solidFill>
                <a:srgbClr val="FFFFFF"/>
              </a:solidFill>
              <a:ln w="4680">
                <a:solidFill>
                  <a:srgbClr val="000000"/>
                </a:solidFill>
                <a:round/>
                <a:headEnd/>
                <a:tailEnd/>
              </a:ln>
            </p:spPr>
            <p:txBody>
              <a:bodyPr wrap="none" anchor="ctr"/>
              <a:lstStyle/>
              <a:p>
                <a:endParaRPr lang="en-NZ"/>
              </a:p>
            </p:txBody>
          </p:sp>
          <p:sp>
            <p:nvSpPr>
              <p:cNvPr id="7237" name="Freeform 192"/>
              <p:cNvSpPr>
                <a:spLocks noChangeArrowheads="1"/>
              </p:cNvSpPr>
              <p:nvPr/>
            </p:nvSpPr>
            <p:spPr bwMode="auto">
              <a:xfrm>
                <a:off x="2908" y="1776"/>
                <a:ext cx="855" cy="1212"/>
              </a:xfrm>
              <a:custGeom>
                <a:avLst/>
                <a:gdLst>
                  <a:gd name="T0" fmla="*/ 855 w 2566"/>
                  <a:gd name="T1" fmla="*/ 1134 h 3635"/>
                  <a:gd name="T2" fmla="*/ 855 w 2566"/>
                  <a:gd name="T3" fmla="*/ 0 h 3635"/>
                  <a:gd name="T4" fmla="*/ 0 w 2566"/>
                  <a:gd name="T5" fmla="*/ 13 h 3635"/>
                  <a:gd name="T6" fmla="*/ 0 w 2566"/>
                  <a:gd name="T7" fmla="*/ 1212 h 3635"/>
                  <a:gd name="T8" fmla="*/ 855 w 2566"/>
                  <a:gd name="T9" fmla="*/ 1134 h 3635"/>
                  <a:gd name="T10" fmla="*/ 0 60000 65536"/>
                  <a:gd name="T11" fmla="*/ 0 60000 65536"/>
                  <a:gd name="T12" fmla="*/ 0 60000 65536"/>
                  <a:gd name="T13" fmla="*/ 0 60000 65536"/>
                  <a:gd name="T14" fmla="*/ 0 60000 65536"/>
                  <a:gd name="T15" fmla="*/ 0 w 2566"/>
                  <a:gd name="T16" fmla="*/ 0 h 3635"/>
                  <a:gd name="T17" fmla="*/ 2566 w 2566"/>
                  <a:gd name="T18" fmla="*/ 3635 h 3635"/>
                </a:gdLst>
                <a:ahLst/>
                <a:cxnLst>
                  <a:cxn ang="T10">
                    <a:pos x="T0" y="T1"/>
                  </a:cxn>
                  <a:cxn ang="T11">
                    <a:pos x="T2" y="T3"/>
                  </a:cxn>
                  <a:cxn ang="T12">
                    <a:pos x="T4" y="T5"/>
                  </a:cxn>
                  <a:cxn ang="T13">
                    <a:pos x="T6" y="T7"/>
                  </a:cxn>
                  <a:cxn ang="T14">
                    <a:pos x="T8" y="T9"/>
                  </a:cxn>
                </a:cxnLst>
                <a:rect l="T15" t="T16" r="T17" b="T18"/>
                <a:pathLst>
                  <a:path w="2566" h="3635">
                    <a:moveTo>
                      <a:pt x="2566" y="3401"/>
                    </a:moveTo>
                    <a:lnTo>
                      <a:pt x="2566" y="0"/>
                    </a:lnTo>
                    <a:lnTo>
                      <a:pt x="0" y="40"/>
                    </a:lnTo>
                    <a:lnTo>
                      <a:pt x="0" y="3635"/>
                    </a:lnTo>
                    <a:lnTo>
                      <a:pt x="2566" y="3401"/>
                    </a:lnTo>
                    <a:close/>
                  </a:path>
                </a:pathLst>
              </a:custGeom>
              <a:solidFill>
                <a:srgbClr val="FFFFFF"/>
              </a:solidFill>
              <a:ln w="4680">
                <a:solidFill>
                  <a:srgbClr val="000000"/>
                </a:solidFill>
                <a:round/>
                <a:headEnd/>
                <a:tailEnd/>
              </a:ln>
            </p:spPr>
            <p:txBody>
              <a:bodyPr wrap="none" anchor="ctr"/>
              <a:lstStyle/>
              <a:p>
                <a:endParaRPr lang="en-NZ"/>
              </a:p>
            </p:txBody>
          </p:sp>
          <p:sp>
            <p:nvSpPr>
              <p:cNvPr id="7238" name="Freeform 193"/>
              <p:cNvSpPr>
                <a:spLocks noChangeArrowheads="1"/>
              </p:cNvSpPr>
              <p:nvPr/>
            </p:nvSpPr>
            <p:spPr bwMode="auto">
              <a:xfrm>
                <a:off x="2895" y="2921"/>
                <a:ext cx="858" cy="210"/>
              </a:xfrm>
              <a:custGeom>
                <a:avLst/>
                <a:gdLst>
                  <a:gd name="T0" fmla="*/ 858 w 2574"/>
                  <a:gd name="T1" fmla="*/ 16 h 630"/>
                  <a:gd name="T2" fmla="*/ 858 w 2574"/>
                  <a:gd name="T3" fmla="*/ 116 h 630"/>
                  <a:gd name="T4" fmla="*/ 13 w 2574"/>
                  <a:gd name="T5" fmla="*/ 210 h 630"/>
                  <a:gd name="T6" fmla="*/ 0 w 2574"/>
                  <a:gd name="T7" fmla="*/ 190 h 630"/>
                  <a:gd name="T8" fmla="*/ 0 w 2574"/>
                  <a:gd name="T9" fmla="*/ 76 h 630"/>
                  <a:gd name="T10" fmla="*/ 845 w 2574"/>
                  <a:gd name="T11" fmla="*/ 0 h 630"/>
                  <a:gd name="T12" fmla="*/ 858 w 2574"/>
                  <a:gd name="T13" fmla="*/ 16 h 630"/>
                  <a:gd name="T14" fmla="*/ 0 60000 65536"/>
                  <a:gd name="T15" fmla="*/ 0 60000 65536"/>
                  <a:gd name="T16" fmla="*/ 0 60000 65536"/>
                  <a:gd name="T17" fmla="*/ 0 60000 65536"/>
                  <a:gd name="T18" fmla="*/ 0 60000 65536"/>
                  <a:gd name="T19" fmla="*/ 0 60000 65536"/>
                  <a:gd name="T20" fmla="*/ 0 60000 65536"/>
                  <a:gd name="T21" fmla="*/ 0 w 2574"/>
                  <a:gd name="T22" fmla="*/ 0 h 630"/>
                  <a:gd name="T23" fmla="*/ 2574 w 2574"/>
                  <a:gd name="T24" fmla="*/ 630 h 6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74" h="630">
                    <a:moveTo>
                      <a:pt x="2574" y="48"/>
                    </a:moveTo>
                    <a:lnTo>
                      <a:pt x="2574" y="348"/>
                    </a:lnTo>
                    <a:lnTo>
                      <a:pt x="40" y="630"/>
                    </a:lnTo>
                    <a:lnTo>
                      <a:pt x="0" y="569"/>
                    </a:lnTo>
                    <a:lnTo>
                      <a:pt x="0" y="227"/>
                    </a:lnTo>
                    <a:lnTo>
                      <a:pt x="2536" y="0"/>
                    </a:lnTo>
                    <a:lnTo>
                      <a:pt x="2574" y="48"/>
                    </a:ln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39" name="Freeform 194"/>
              <p:cNvSpPr>
                <a:spLocks noChangeArrowheads="1"/>
              </p:cNvSpPr>
              <p:nvPr/>
            </p:nvSpPr>
            <p:spPr bwMode="auto">
              <a:xfrm>
                <a:off x="2895" y="2996"/>
                <a:ext cx="13" cy="135"/>
              </a:xfrm>
              <a:custGeom>
                <a:avLst/>
                <a:gdLst>
                  <a:gd name="T0" fmla="*/ 13 w 40"/>
                  <a:gd name="T1" fmla="*/ 135 h 403"/>
                  <a:gd name="T2" fmla="*/ 13 w 40"/>
                  <a:gd name="T3" fmla="*/ 20 h 403"/>
                  <a:gd name="T4" fmla="*/ 0 w 40"/>
                  <a:gd name="T5" fmla="*/ 0 h 403"/>
                  <a:gd name="T6" fmla="*/ 0 60000 65536"/>
                  <a:gd name="T7" fmla="*/ 0 60000 65536"/>
                  <a:gd name="T8" fmla="*/ 0 60000 65536"/>
                  <a:gd name="T9" fmla="*/ 0 w 40"/>
                  <a:gd name="T10" fmla="*/ 0 h 403"/>
                  <a:gd name="T11" fmla="*/ 40 w 40"/>
                  <a:gd name="T12" fmla="*/ 403 h 403"/>
                </a:gdLst>
                <a:ahLst/>
                <a:cxnLst>
                  <a:cxn ang="T6">
                    <a:pos x="T0" y="T1"/>
                  </a:cxn>
                  <a:cxn ang="T7">
                    <a:pos x="T2" y="T3"/>
                  </a:cxn>
                  <a:cxn ang="T8">
                    <a:pos x="T4" y="T5"/>
                  </a:cxn>
                </a:cxnLst>
                <a:rect l="T9" t="T10" r="T11" b="T12"/>
                <a:pathLst>
                  <a:path w="40" h="403">
                    <a:moveTo>
                      <a:pt x="40" y="403"/>
                    </a:moveTo>
                    <a:lnTo>
                      <a:pt x="40" y="60"/>
                    </a:lnTo>
                    <a:lnTo>
                      <a:pt x="0" y="0"/>
                    </a:lnTo>
                  </a:path>
                </a:pathLst>
              </a:custGeom>
              <a:noFill/>
              <a:ln w="4680">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40" name="Freeform 195"/>
              <p:cNvSpPr>
                <a:spLocks noChangeArrowheads="1"/>
              </p:cNvSpPr>
              <p:nvPr/>
            </p:nvSpPr>
            <p:spPr bwMode="auto">
              <a:xfrm>
                <a:off x="2895" y="2936"/>
                <a:ext cx="858" cy="81"/>
              </a:xfrm>
              <a:custGeom>
                <a:avLst/>
                <a:gdLst>
                  <a:gd name="T0" fmla="*/ 858 w 2574"/>
                  <a:gd name="T1" fmla="*/ 0 h 241"/>
                  <a:gd name="T2" fmla="*/ 13 w 2574"/>
                  <a:gd name="T3" fmla="*/ 81 h 241"/>
                  <a:gd name="T4" fmla="*/ 0 w 2574"/>
                  <a:gd name="T5" fmla="*/ 60 h 241"/>
                  <a:gd name="T6" fmla="*/ 0 60000 65536"/>
                  <a:gd name="T7" fmla="*/ 0 60000 65536"/>
                  <a:gd name="T8" fmla="*/ 0 60000 65536"/>
                  <a:gd name="T9" fmla="*/ 0 w 2574"/>
                  <a:gd name="T10" fmla="*/ 0 h 241"/>
                  <a:gd name="T11" fmla="*/ 2574 w 2574"/>
                  <a:gd name="T12" fmla="*/ 241 h 241"/>
                </a:gdLst>
                <a:ahLst/>
                <a:cxnLst>
                  <a:cxn ang="T6">
                    <a:pos x="T0" y="T1"/>
                  </a:cxn>
                  <a:cxn ang="T7">
                    <a:pos x="T2" y="T3"/>
                  </a:cxn>
                  <a:cxn ang="T8">
                    <a:pos x="T4" y="T5"/>
                  </a:cxn>
                </a:cxnLst>
                <a:rect l="T9" t="T10" r="T11" b="T12"/>
                <a:pathLst>
                  <a:path w="2574" h="241">
                    <a:moveTo>
                      <a:pt x="2574" y="0"/>
                    </a:moveTo>
                    <a:lnTo>
                      <a:pt x="40" y="241"/>
                    </a:lnTo>
                    <a:lnTo>
                      <a:pt x="0" y="180"/>
                    </a:lnTo>
                  </a:path>
                </a:pathLst>
              </a:custGeom>
              <a:noFill/>
              <a:ln w="4680">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41" name="Freeform 196"/>
              <p:cNvSpPr>
                <a:spLocks noChangeArrowheads="1"/>
              </p:cNvSpPr>
              <p:nvPr/>
            </p:nvSpPr>
            <p:spPr bwMode="auto">
              <a:xfrm>
                <a:off x="2908" y="2937"/>
                <a:ext cx="845" cy="194"/>
              </a:xfrm>
              <a:custGeom>
                <a:avLst/>
                <a:gdLst>
                  <a:gd name="T0" fmla="*/ 0 w 2534"/>
                  <a:gd name="T1" fmla="*/ 194 h 581"/>
                  <a:gd name="T2" fmla="*/ 0 w 2534"/>
                  <a:gd name="T3" fmla="*/ 80 h 581"/>
                  <a:gd name="T4" fmla="*/ 845 w 2534"/>
                  <a:gd name="T5" fmla="*/ 0 h 581"/>
                  <a:gd name="T6" fmla="*/ 0 60000 65536"/>
                  <a:gd name="T7" fmla="*/ 0 60000 65536"/>
                  <a:gd name="T8" fmla="*/ 0 60000 65536"/>
                  <a:gd name="T9" fmla="*/ 0 w 2534"/>
                  <a:gd name="T10" fmla="*/ 0 h 581"/>
                  <a:gd name="T11" fmla="*/ 2534 w 2534"/>
                  <a:gd name="T12" fmla="*/ 581 h 581"/>
                </a:gdLst>
                <a:ahLst/>
                <a:cxnLst>
                  <a:cxn ang="T6">
                    <a:pos x="T0" y="T1"/>
                  </a:cxn>
                  <a:cxn ang="T7">
                    <a:pos x="T2" y="T3"/>
                  </a:cxn>
                  <a:cxn ang="T8">
                    <a:pos x="T4" y="T5"/>
                  </a:cxn>
                </a:cxnLst>
                <a:rect l="T9" t="T10" r="T11" b="T12"/>
                <a:pathLst>
                  <a:path w="2534" h="581">
                    <a:moveTo>
                      <a:pt x="0" y="581"/>
                    </a:moveTo>
                    <a:lnTo>
                      <a:pt x="0" y="239"/>
                    </a:lnTo>
                    <a:lnTo>
                      <a:pt x="2534" y="0"/>
                    </a:lnTo>
                  </a:path>
                </a:pathLst>
              </a:custGeom>
              <a:noFill/>
              <a:ln w="4680">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42" name="Line 197"/>
              <p:cNvSpPr>
                <a:spLocks noChangeShapeType="1"/>
              </p:cNvSpPr>
              <p:nvPr/>
            </p:nvSpPr>
            <p:spPr bwMode="auto">
              <a:xfrm flipH="1">
                <a:off x="2907" y="2948"/>
                <a:ext cx="847" cy="82"/>
              </a:xfrm>
              <a:prstGeom prst="line">
                <a:avLst/>
              </a:prstGeom>
              <a:noFill/>
              <a:ln w="3240">
                <a:solidFill>
                  <a:srgbClr val="80808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243" name="Line 198"/>
              <p:cNvSpPr>
                <a:spLocks noChangeShapeType="1"/>
              </p:cNvSpPr>
              <p:nvPr/>
            </p:nvSpPr>
            <p:spPr bwMode="auto">
              <a:xfrm flipH="1">
                <a:off x="2907" y="2962"/>
                <a:ext cx="847" cy="83"/>
              </a:xfrm>
              <a:prstGeom prst="line">
                <a:avLst/>
              </a:prstGeom>
              <a:noFill/>
              <a:ln w="3240">
                <a:solidFill>
                  <a:srgbClr val="80808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244" name="Line 199"/>
              <p:cNvSpPr>
                <a:spLocks noChangeShapeType="1"/>
              </p:cNvSpPr>
              <p:nvPr/>
            </p:nvSpPr>
            <p:spPr bwMode="auto">
              <a:xfrm flipH="1">
                <a:off x="2907" y="2975"/>
                <a:ext cx="847" cy="84"/>
              </a:xfrm>
              <a:prstGeom prst="line">
                <a:avLst/>
              </a:prstGeom>
              <a:noFill/>
              <a:ln w="3240">
                <a:solidFill>
                  <a:srgbClr val="80808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245" name="Line 200"/>
              <p:cNvSpPr>
                <a:spLocks noChangeShapeType="1"/>
              </p:cNvSpPr>
              <p:nvPr/>
            </p:nvSpPr>
            <p:spPr bwMode="auto">
              <a:xfrm flipH="1">
                <a:off x="2907" y="2988"/>
                <a:ext cx="847" cy="86"/>
              </a:xfrm>
              <a:prstGeom prst="line">
                <a:avLst/>
              </a:prstGeom>
              <a:noFill/>
              <a:ln w="3240">
                <a:solidFill>
                  <a:srgbClr val="80808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246" name="Line 201"/>
              <p:cNvSpPr>
                <a:spLocks noChangeShapeType="1"/>
              </p:cNvSpPr>
              <p:nvPr/>
            </p:nvSpPr>
            <p:spPr bwMode="auto">
              <a:xfrm flipH="1">
                <a:off x="2907" y="3001"/>
                <a:ext cx="847" cy="88"/>
              </a:xfrm>
              <a:prstGeom prst="line">
                <a:avLst/>
              </a:prstGeom>
              <a:noFill/>
              <a:ln w="3240">
                <a:solidFill>
                  <a:srgbClr val="80808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247" name="Line 202"/>
              <p:cNvSpPr>
                <a:spLocks noChangeShapeType="1"/>
              </p:cNvSpPr>
              <p:nvPr/>
            </p:nvSpPr>
            <p:spPr bwMode="auto">
              <a:xfrm flipH="1">
                <a:off x="2907" y="3015"/>
                <a:ext cx="847" cy="89"/>
              </a:xfrm>
              <a:prstGeom prst="line">
                <a:avLst/>
              </a:prstGeom>
              <a:noFill/>
              <a:ln w="3240">
                <a:solidFill>
                  <a:srgbClr val="808080"/>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248" name="Freeform 203"/>
              <p:cNvSpPr>
                <a:spLocks noChangeArrowheads="1"/>
              </p:cNvSpPr>
              <p:nvPr/>
            </p:nvSpPr>
            <p:spPr bwMode="auto">
              <a:xfrm>
                <a:off x="2908" y="3023"/>
                <a:ext cx="845" cy="102"/>
              </a:xfrm>
              <a:custGeom>
                <a:avLst/>
                <a:gdLst>
                  <a:gd name="T0" fmla="*/ 845 w 2534"/>
                  <a:gd name="T1" fmla="*/ 8 h 305"/>
                  <a:gd name="T2" fmla="*/ 0 w 2534"/>
                  <a:gd name="T3" fmla="*/ 102 h 305"/>
                  <a:gd name="T4" fmla="*/ 0 w 2534"/>
                  <a:gd name="T5" fmla="*/ 88 h 305"/>
                  <a:gd name="T6" fmla="*/ 845 w 2534"/>
                  <a:gd name="T7" fmla="*/ 0 h 305"/>
                  <a:gd name="T8" fmla="*/ 845 w 2534"/>
                  <a:gd name="T9" fmla="*/ 8 h 305"/>
                  <a:gd name="T10" fmla="*/ 0 60000 65536"/>
                  <a:gd name="T11" fmla="*/ 0 60000 65536"/>
                  <a:gd name="T12" fmla="*/ 0 60000 65536"/>
                  <a:gd name="T13" fmla="*/ 0 60000 65536"/>
                  <a:gd name="T14" fmla="*/ 0 60000 65536"/>
                  <a:gd name="T15" fmla="*/ 0 w 2534"/>
                  <a:gd name="T16" fmla="*/ 0 h 305"/>
                  <a:gd name="T17" fmla="*/ 2534 w 2534"/>
                  <a:gd name="T18" fmla="*/ 305 h 305"/>
                </a:gdLst>
                <a:ahLst/>
                <a:cxnLst>
                  <a:cxn ang="T10">
                    <a:pos x="T0" y="T1"/>
                  </a:cxn>
                  <a:cxn ang="T11">
                    <a:pos x="T2" y="T3"/>
                  </a:cxn>
                  <a:cxn ang="T12">
                    <a:pos x="T4" y="T5"/>
                  </a:cxn>
                  <a:cxn ang="T13">
                    <a:pos x="T6" y="T7"/>
                  </a:cxn>
                  <a:cxn ang="T14">
                    <a:pos x="T8" y="T9"/>
                  </a:cxn>
                </a:cxnLst>
                <a:rect l="T15" t="T16" r="T17" b="T18"/>
                <a:pathLst>
                  <a:path w="2534" h="305">
                    <a:moveTo>
                      <a:pt x="2534" y="23"/>
                    </a:moveTo>
                    <a:lnTo>
                      <a:pt x="0" y="305"/>
                    </a:lnTo>
                    <a:lnTo>
                      <a:pt x="0" y="264"/>
                    </a:lnTo>
                    <a:lnTo>
                      <a:pt x="2534" y="0"/>
                    </a:lnTo>
                    <a:lnTo>
                      <a:pt x="2534"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49" name="Freeform 204"/>
              <p:cNvSpPr>
                <a:spLocks noChangeArrowheads="1"/>
              </p:cNvSpPr>
              <p:nvPr/>
            </p:nvSpPr>
            <p:spPr bwMode="auto">
              <a:xfrm>
                <a:off x="2895" y="2921"/>
                <a:ext cx="858" cy="210"/>
              </a:xfrm>
              <a:custGeom>
                <a:avLst/>
                <a:gdLst>
                  <a:gd name="T0" fmla="*/ 858 w 2574"/>
                  <a:gd name="T1" fmla="*/ 16 h 630"/>
                  <a:gd name="T2" fmla="*/ 858 w 2574"/>
                  <a:gd name="T3" fmla="*/ 116 h 630"/>
                  <a:gd name="T4" fmla="*/ 13 w 2574"/>
                  <a:gd name="T5" fmla="*/ 210 h 630"/>
                  <a:gd name="T6" fmla="*/ 0 w 2574"/>
                  <a:gd name="T7" fmla="*/ 190 h 630"/>
                  <a:gd name="T8" fmla="*/ 0 w 2574"/>
                  <a:gd name="T9" fmla="*/ 76 h 630"/>
                  <a:gd name="T10" fmla="*/ 845 w 2574"/>
                  <a:gd name="T11" fmla="*/ 0 h 630"/>
                  <a:gd name="T12" fmla="*/ 858 w 2574"/>
                  <a:gd name="T13" fmla="*/ 16 h 630"/>
                  <a:gd name="T14" fmla="*/ 0 60000 65536"/>
                  <a:gd name="T15" fmla="*/ 0 60000 65536"/>
                  <a:gd name="T16" fmla="*/ 0 60000 65536"/>
                  <a:gd name="T17" fmla="*/ 0 60000 65536"/>
                  <a:gd name="T18" fmla="*/ 0 60000 65536"/>
                  <a:gd name="T19" fmla="*/ 0 60000 65536"/>
                  <a:gd name="T20" fmla="*/ 0 60000 65536"/>
                  <a:gd name="T21" fmla="*/ 0 w 2574"/>
                  <a:gd name="T22" fmla="*/ 0 h 630"/>
                  <a:gd name="T23" fmla="*/ 2574 w 2574"/>
                  <a:gd name="T24" fmla="*/ 630 h 6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74" h="630">
                    <a:moveTo>
                      <a:pt x="2574" y="48"/>
                    </a:moveTo>
                    <a:lnTo>
                      <a:pt x="2574" y="348"/>
                    </a:lnTo>
                    <a:lnTo>
                      <a:pt x="40" y="630"/>
                    </a:lnTo>
                    <a:lnTo>
                      <a:pt x="0" y="569"/>
                    </a:lnTo>
                    <a:lnTo>
                      <a:pt x="0" y="227"/>
                    </a:lnTo>
                    <a:lnTo>
                      <a:pt x="2536" y="0"/>
                    </a:lnTo>
                    <a:lnTo>
                      <a:pt x="2574" y="48"/>
                    </a:lnTo>
                  </a:path>
                </a:pathLst>
              </a:custGeom>
              <a:noFill/>
              <a:ln w="46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50" name="Freeform 205"/>
              <p:cNvSpPr>
                <a:spLocks noChangeArrowheads="1"/>
              </p:cNvSpPr>
              <p:nvPr/>
            </p:nvSpPr>
            <p:spPr bwMode="auto">
              <a:xfrm>
                <a:off x="3684" y="1761"/>
                <a:ext cx="10" cy="15"/>
              </a:xfrm>
              <a:custGeom>
                <a:avLst/>
                <a:gdLst>
                  <a:gd name="T0" fmla="*/ 10 w 31"/>
                  <a:gd name="T1" fmla="*/ 0 h 44"/>
                  <a:gd name="T2" fmla="*/ 0 w 31"/>
                  <a:gd name="T3" fmla="*/ 0 h 44"/>
                  <a:gd name="T4" fmla="*/ 0 w 31"/>
                  <a:gd name="T5" fmla="*/ 3 h 44"/>
                  <a:gd name="T6" fmla="*/ 10 w 31"/>
                  <a:gd name="T7" fmla="*/ 3 h 44"/>
                  <a:gd name="T8" fmla="*/ 10 w 31"/>
                  <a:gd name="T9" fmla="*/ 9 h 44"/>
                  <a:gd name="T10" fmla="*/ 0 w 31"/>
                  <a:gd name="T11" fmla="*/ 9 h 44"/>
                  <a:gd name="T12" fmla="*/ 0 w 31"/>
                  <a:gd name="T13" fmla="*/ 13 h 44"/>
                  <a:gd name="T14" fmla="*/ 10 w 31"/>
                  <a:gd name="T15" fmla="*/ 15 h 44"/>
                  <a:gd name="T16" fmla="*/ 10 w 31"/>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44"/>
                  <a:gd name="T29" fmla="*/ 31 w 31"/>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44">
                    <a:moveTo>
                      <a:pt x="31" y="0"/>
                    </a:moveTo>
                    <a:lnTo>
                      <a:pt x="0" y="0"/>
                    </a:lnTo>
                    <a:lnTo>
                      <a:pt x="1" y="9"/>
                    </a:lnTo>
                    <a:lnTo>
                      <a:pt x="31" y="9"/>
                    </a:lnTo>
                    <a:lnTo>
                      <a:pt x="31" y="26"/>
                    </a:lnTo>
                    <a:lnTo>
                      <a:pt x="1" y="26"/>
                    </a:lnTo>
                    <a:lnTo>
                      <a:pt x="1" y="38"/>
                    </a:lnTo>
                    <a:lnTo>
                      <a:pt x="31" y="44"/>
                    </a:lnTo>
                    <a:lnTo>
                      <a:pt x="31" y="0"/>
                    </a:lnTo>
                    <a:close/>
                  </a:path>
                </a:pathLst>
              </a:custGeom>
              <a:solidFill>
                <a:srgbClr val="404040"/>
              </a:solidFill>
              <a:ln w="3240">
                <a:solidFill>
                  <a:srgbClr val="000000"/>
                </a:solidFill>
                <a:round/>
                <a:headEnd/>
                <a:tailEnd/>
              </a:ln>
            </p:spPr>
            <p:txBody>
              <a:bodyPr wrap="none" anchor="ctr"/>
              <a:lstStyle/>
              <a:p>
                <a:endParaRPr lang="en-NZ"/>
              </a:p>
            </p:txBody>
          </p:sp>
          <p:sp>
            <p:nvSpPr>
              <p:cNvPr id="7251" name="Freeform 206"/>
              <p:cNvSpPr>
                <a:spLocks noChangeArrowheads="1"/>
              </p:cNvSpPr>
              <p:nvPr/>
            </p:nvSpPr>
            <p:spPr bwMode="auto">
              <a:xfrm>
                <a:off x="3694" y="1760"/>
                <a:ext cx="69" cy="16"/>
              </a:xfrm>
              <a:custGeom>
                <a:avLst/>
                <a:gdLst>
                  <a:gd name="T0" fmla="*/ 0 w 208"/>
                  <a:gd name="T1" fmla="*/ 16 h 47"/>
                  <a:gd name="T2" fmla="*/ 60 w 208"/>
                  <a:gd name="T3" fmla="*/ 16 h 47"/>
                  <a:gd name="T4" fmla="*/ 60 w 208"/>
                  <a:gd name="T5" fmla="*/ 13 h 47"/>
                  <a:gd name="T6" fmla="*/ 69 w 208"/>
                  <a:gd name="T7" fmla="*/ 13 h 47"/>
                  <a:gd name="T8" fmla="*/ 69 w 208"/>
                  <a:gd name="T9" fmla="*/ 9 h 47"/>
                  <a:gd name="T10" fmla="*/ 60 w 208"/>
                  <a:gd name="T11" fmla="*/ 9 h 47"/>
                  <a:gd name="T12" fmla="*/ 60 w 208"/>
                  <a:gd name="T13" fmla="*/ 0 h 47"/>
                  <a:gd name="T14" fmla="*/ 0 w 208"/>
                  <a:gd name="T15" fmla="*/ 1 h 47"/>
                  <a:gd name="T16" fmla="*/ 0 w 208"/>
                  <a:gd name="T17" fmla="*/ 16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8"/>
                  <a:gd name="T28" fmla="*/ 0 h 47"/>
                  <a:gd name="T29" fmla="*/ 208 w 208"/>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8" h="47">
                    <a:moveTo>
                      <a:pt x="0" y="47"/>
                    </a:moveTo>
                    <a:lnTo>
                      <a:pt x="182" y="46"/>
                    </a:lnTo>
                    <a:lnTo>
                      <a:pt x="182" y="37"/>
                    </a:lnTo>
                    <a:lnTo>
                      <a:pt x="208" y="37"/>
                    </a:lnTo>
                    <a:lnTo>
                      <a:pt x="208" y="26"/>
                    </a:lnTo>
                    <a:lnTo>
                      <a:pt x="182" y="26"/>
                    </a:lnTo>
                    <a:lnTo>
                      <a:pt x="182" y="0"/>
                    </a:lnTo>
                    <a:lnTo>
                      <a:pt x="0" y="3"/>
                    </a:lnTo>
                    <a:lnTo>
                      <a:pt x="0" y="47"/>
                    </a:lnTo>
                    <a:close/>
                  </a:path>
                </a:pathLst>
              </a:custGeom>
              <a:solidFill>
                <a:srgbClr val="E6E6E6"/>
              </a:solidFill>
              <a:ln w="3240">
                <a:solidFill>
                  <a:srgbClr val="000000"/>
                </a:solidFill>
                <a:round/>
                <a:headEnd/>
                <a:tailEnd/>
              </a:ln>
            </p:spPr>
            <p:txBody>
              <a:bodyPr wrap="none" anchor="ctr"/>
              <a:lstStyle/>
              <a:p>
                <a:endParaRPr lang="en-NZ"/>
              </a:p>
            </p:txBody>
          </p:sp>
          <p:sp>
            <p:nvSpPr>
              <p:cNvPr id="7252" name="Freeform 207"/>
              <p:cNvSpPr>
                <a:spLocks noChangeArrowheads="1"/>
              </p:cNvSpPr>
              <p:nvPr/>
            </p:nvSpPr>
            <p:spPr bwMode="auto">
              <a:xfrm>
                <a:off x="3697" y="1762"/>
                <a:ext cx="56" cy="12"/>
              </a:xfrm>
              <a:custGeom>
                <a:avLst/>
                <a:gdLst>
                  <a:gd name="T0" fmla="*/ 56 w 170"/>
                  <a:gd name="T1" fmla="*/ 0 h 36"/>
                  <a:gd name="T2" fmla="*/ 0 w 170"/>
                  <a:gd name="T3" fmla="*/ 1 h 36"/>
                  <a:gd name="T4" fmla="*/ 0 w 170"/>
                  <a:gd name="T5" fmla="*/ 12 h 36"/>
                  <a:gd name="T6" fmla="*/ 0 60000 65536"/>
                  <a:gd name="T7" fmla="*/ 0 60000 65536"/>
                  <a:gd name="T8" fmla="*/ 0 60000 65536"/>
                  <a:gd name="T9" fmla="*/ 0 w 170"/>
                  <a:gd name="T10" fmla="*/ 0 h 36"/>
                  <a:gd name="T11" fmla="*/ 170 w 170"/>
                  <a:gd name="T12" fmla="*/ 36 h 36"/>
                </a:gdLst>
                <a:ahLst/>
                <a:cxnLst>
                  <a:cxn ang="T6">
                    <a:pos x="T0" y="T1"/>
                  </a:cxn>
                  <a:cxn ang="T7">
                    <a:pos x="T2" y="T3"/>
                  </a:cxn>
                  <a:cxn ang="T8">
                    <a:pos x="T4" y="T5"/>
                  </a:cxn>
                </a:cxnLst>
                <a:rect l="T9" t="T10" r="T11" b="T12"/>
                <a:pathLst>
                  <a:path w="170" h="36">
                    <a:moveTo>
                      <a:pt x="170" y="0"/>
                    </a:moveTo>
                    <a:lnTo>
                      <a:pt x="0" y="4"/>
                    </a:lnTo>
                    <a:lnTo>
                      <a:pt x="0" y="36"/>
                    </a:lnTo>
                  </a:path>
                </a:pathLst>
              </a:custGeom>
              <a:noFill/>
              <a:ln w="324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53" name="Freeform 208"/>
              <p:cNvSpPr>
                <a:spLocks noChangeArrowheads="1"/>
              </p:cNvSpPr>
              <p:nvPr/>
            </p:nvSpPr>
            <p:spPr bwMode="auto">
              <a:xfrm>
                <a:off x="3686" y="1771"/>
                <a:ext cx="7" cy="2"/>
              </a:xfrm>
              <a:custGeom>
                <a:avLst/>
                <a:gdLst>
                  <a:gd name="T0" fmla="*/ 0 w 20"/>
                  <a:gd name="T1" fmla="*/ 0 h 7"/>
                  <a:gd name="T2" fmla="*/ 0 w 20"/>
                  <a:gd name="T3" fmla="*/ 1 h 7"/>
                  <a:gd name="T4" fmla="*/ 7 w 20"/>
                  <a:gd name="T5" fmla="*/ 2 h 7"/>
                  <a:gd name="T6" fmla="*/ 0 60000 65536"/>
                  <a:gd name="T7" fmla="*/ 0 60000 65536"/>
                  <a:gd name="T8" fmla="*/ 0 60000 65536"/>
                  <a:gd name="T9" fmla="*/ 0 w 20"/>
                  <a:gd name="T10" fmla="*/ 0 h 7"/>
                  <a:gd name="T11" fmla="*/ 20 w 20"/>
                  <a:gd name="T12" fmla="*/ 7 h 7"/>
                </a:gdLst>
                <a:ahLst/>
                <a:cxnLst>
                  <a:cxn ang="T6">
                    <a:pos x="T0" y="T1"/>
                  </a:cxn>
                  <a:cxn ang="T7">
                    <a:pos x="T2" y="T3"/>
                  </a:cxn>
                  <a:cxn ang="T8">
                    <a:pos x="T4" y="T5"/>
                  </a:cxn>
                </a:cxnLst>
                <a:rect l="T9" t="T10" r="T11" b="T12"/>
                <a:pathLst>
                  <a:path w="20" h="7">
                    <a:moveTo>
                      <a:pt x="0" y="0"/>
                    </a:moveTo>
                    <a:lnTo>
                      <a:pt x="0" y="4"/>
                    </a:lnTo>
                    <a:lnTo>
                      <a:pt x="20" y="7"/>
                    </a:lnTo>
                  </a:path>
                </a:pathLst>
              </a:custGeom>
              <a:noFill/>
              <a:ln w="324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54" name="Freeform 209"/>
              <p:cNvSpPr>
                <a:spLocks noChangeArrowheads="1"/>
              </p:cNvSpPr>
              <p:nvPr/>
            </p:nvSpPr>
            <p:spPr bwMode="auto">
              <a:xfrm>
                <a:off x="2757" y="1537"/>
                <a:ext cx="151" cy="1594"/>
              </a:xfrm>
              <a:custGeom>
                <a:avLst/>
                <a:gdLst>
                  <a:gd name="T0" fmla="*/ 151 w 452"/>
                  <a:gd name="T1" fmla="*/ 914 h 4782"/>
                  <a:gd name="T2" fmla="*/ 151 w 452"/>
                  <a:gd name="T3" fmla="*/ 1594 h 4782"/>
                  <a:gd name="T4" fmla="*/ 0 w 452"/>
                  <a:gd name="T5" fmla="*/ 1355 h 4782"/>
                  <a:gd name="T6" fmla="*/ 0 w 452"/>
                  <a:gd name="T7" fmla="*/ 0 h 4782"/>
                  <a:gd name="T8" fmla="*/ 6 w 452"/>
                  <a:gd name="T9" fmla="*/ 76 h 4782"/>
                  <a:gd name="T10" fmla="*/ 13 w 452"/>
                  <a:gd name="T11" fmla="*/ 208 h 4782"/>
                  <a:gd name="T12" fmla="*/ 23 w 452"/>
                  <a:gd name="T13" fmla="*/ 374 h 4782"/>
                  <a:gd name="T14" fmla="*/ 37 w 452"/>
                  <a:gd name="T15" fmla="*/ 551 h 4782"/>
                  <a:gd name="T16" fmla="*/ 55 w 452"/>
                  <a:gd name="T17" fmla="*/ 716 h 4782"/>
                  <a:gd name="T18" fmla="*/ 80 w 452"/>
                  <a:gd name="T19" fmla="*/ 847 h 4782"/>
                  <a:gd name="T20" fmla="*/ 111 w 452"/>
                  <a:gd name="T21" fmla="*/ 920 h 4782"/>
                  <a:gd name="T22" fmla="*/ 151 w 452"/>
                  <a:gd name="T23" fmla="*/ 914 h 47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4782"/>
                  <a:gd name="T38" fmla="*/ 452 w 452"/>
                  <a:gd name="T39" fmla="*/ 4782 h 47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4782">
                    <a:moveTo>
                      <a:pt x="452" y="2741"/>
                    </a:moveTo>
                    <a:lnTo>
                      <a:pt x="452" y="4782"/>
                    </a:lnTo>
                    <a:lnTo>
                      <a:pt x="0" y="4064"/>
                    </a:lnTo>
                    <a:lnTo>
                      <a:pt x="0" y="0"/>
                    </a:lnTo>
                    <a:lnTo>
                      <a:pt x="18" y="227"/>
                    </a:lnTo>
                    <a:lnTo>
                      <a:pt x="40" y="625"/>
                    </a:lnTo>
                    <a:lnTo>
                      <a:pt x="70" y="1122"/>
                    </a:lnTo>
                    <a:lnTo>
                      <a:pt x="111" y="1654"/>
                    </a:lnTo>
                    <a:lnTo>
                      <a:pt x="164" y="2148"/>
                    </a:lnTo>
                    <a:lnTo>
                      <a:pt x="238" y="2541"/>
                    </a:lnTo>
                    <a:lnTo>
                      <a:pt x="332" y="2760"/>
                    </a:lnTo>
                    <a:lnTo>
                      <a:pt x="452" y="274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55" name="Freeform 210"/>
              <p:cNvSpPr>
                <a:spLocks noChangeArrowheads="1"/>
              </p:cNvSpPr>
              <p:nvPr/>
            </p:nvSpPr>
            <p:spPr bwMode="auto">
              <a:xfrm>
                <a:off x="2757" y="1638"/>
                <a:ext cx="151" cy="1493"/>
              </a:xfrm>
              <a:custGeom>
                <a:avLst/>
                <a:gdLst>
                  <a:gd name="T0" fmla="*/ 151 w 452"/>
                  <a:gd name="T1" fmla="*/ 866 h 4480"/>
                  <a:gd name="T2" fmla="*/ 151 w 452"/>
                  <a:gd name="T3" fmla="*/ 1493 h 4480"/>
                  <a:gd name="T4" fmla="*/ 0 w 452"/>
                  <a:gd name="T5" fmla="*/ 1254 h 4480"/>
                  <a:gd name="T6" fmla="*/ 0 w 452"/>
                  <a:gd name="T7" fmla="*/ 0 h 4480"/>
                  <a:gd name="T8" fmla="*/ 6 w 452"/>
                  <a:gd name="T9" fmla="*/ 73 h 4480"/>
                  <a:gd name="T10" fmla="*/ 14 w 452"/>
                  <a:gd name="T11" fmla="*/ 199 h 4480"/>
                  <a:gd name="T12" fmla="*/ 24 w 452"/>
                  <a:gd name="T13" fmla="*/ 355 h 4480"/>
                  <a:gd name="T14" fmla="*/ 38 w 452"/>
                  <a:gd name="T15" fmla="*/ 522 h 4480"/>
                  <a:gd name="T16" fmla="*/ 56 w 452"/>
                  <a:gd name="T17" fmla="*/ 677 h 4480"/>
                  <a:gd name="T18" fmla="*/ 80 w 452"/>
                  <a:gd name="T19" fmla="*/ 800 h 4480"/>
                  <a:gd name="T20" fmla="*/ 111 w 452"/>
                  <a:gd name="T21" fmla="*/ 869 h 4480"/>
                  <a:gd name="T22" fmla="*/ 151 w 452"/>
                  <a:gd name="T23" fmla="*/ 866 h 44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4480"/>
                  <a:gd name="T38" fmla="*/ 452 w 452"/>
                  <a:gd name="T39" fmla="*/ 4480 h 44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4480">
                    <a:moveTo>
                      <a:pt x="452" y="2599"/>
                    </a:moveTo>
                    <a:lnTo>
                      <a:pt x="452" y="4480"/>
                    </a:lnTo>
                    <a:lnTo>
                      <a:pt x="0" y="3762"/>
                    </a:lnTo>
                    <a:lnTo>
                      <a:pt x="0" y="0"/>
                    </a:lnTo>
                    <a:lnTo>
                      <a:pt x="19" y="220"/>
                    </a:lnTo>
                    <a:lnTo>
                      <a:pt x="41" y="598"/>
                    </a:lnTo>
                    <a:lnTo>
                      <a:pt x="71" y="1066"/>
                    </a:lnTo>
                    <a:lnTo>
                      <a:pt x="113" y="1566"/>
                    </a:lnTo>
                    <a:lnTo>
                      <a:pt x="167" y="2030"/>
                    </a:lnTo>
                    <a:lnTo>
                      <a:pt x="240" y="2400"/>
                    </a:lnTo>
                    <a:lnTo>
                      <a:pt x="333" y="2609"/>
                    </a:lnTo>
                    <a:lnTo>
                      <a:pt x="452" y="2599"/>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56" name="Freeform 211"/>
              <p:cNvSpPr>
                <a:spLocks noChangeArrowheads="1"/>
              </p:cNvSpPr>
              <p:nvPr/>
            </p:nvSpPr>
            <p:spPr bwMode="auto">
              <a:xfrm>
                <a:off x="2757" y="1738"/>
                <a:ext cx="151" cy="1393"/>
              </a:xfrm>
              <a:custGeom>
                <a:avLst/>
                <a:gdLst>
                  <a:gd name="T0" fmla="*/ 151 w 452"/>
                  <a:gd name="T1" fmla="*/ 819 h 4178"/>
                  <a:gd name="T2" fmla="*/ 151 w 452"/>
                  <a:gd name="T3" fmla="*/ 1393 h 4178"/>
                  <a:gd name="T4" fmla="*/ 0 w 452"/>
                  <a:gd name="T5" fmla="*/ 1154 h 4178"/>
                  <a:gd name="T6" fmla="*/ 0 w 452"/>
                  <a:gd name="T7" fmla="*/ 0 h 4178"/>
                  <a:gd name="T8" fmla="*/ 6 w 452"/>
                  <a:gd name="T9" fmla="*/ 71 h 4178"/>
                  <a:gd name="T10" fmla="*/ 14 w 452"/>
                  <a:gd name="T11" fmla="*/ 190 h 4178"/>
                  <a:gd name="T12" fmla="*/ 24 w 452"/>
                  <a:gd name="T13" fmla="*/ 336 h 4178"/>
                  <a:gd name="T14" fmla="*/ 38 w 452"/>
                  <a:gd name="T15" fmla="*/ 492 h 4178"/>
                  <a:gd name="T16" fmla="*/ 56 w 452"/>
                  <a:gd name="T17" fmla="*/ 637 h 4178"/>
                  <a:gd name="T18" fmla="*/ 81 w 452"/>
                  <a:gd name="T19" fmla="*/ 753 h 4178"/>
                  <a:gd name="T20" fmla="*/ 112 w 452"/>
                  <a:gd name="T21" fmla="*/ 820 h 4178"/>
                  <a:gd name="T22" fmla="*/ 151 w 452"/>
                  <a:gd name="T23" fmla="*/ 819 h 41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4178"/>
                  <a:gd name="T38" fmla="*/ 452 w 452"/>
                  <a:gd name="T39" fmla="*/ 4178 h 41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4178">
                    <a:moveTo>
                      <a:pt x="452" y="2456"/>
                    </a:moveTo>
                    <a:lnTo>
                      <a:pt x="452" y="4178"/>
                    </a:lnTo>
                    <a:lnTo>
                      <a:pt x="0" y="3460"/>
                    </a:lnTo>
                    <a:lnTo>
                      <a:pt x="0" y="0"/>
                    </a:lnTo>
                    <a:lnTo>
                      <a:pt x="19" y="213"/>
                    </a:lnTo>
                    <a:lnTo>
                      <a:pt x="42" y="570"/>
                    </a:lnTo>
                    <a:lnTo>
                      <a:pt x="72" y="1008"/>
                    </a:lnTo>
                    <a:lnTo>
                      <a:pt x="114" y="1476"/>
                    </a:lnTo>
                    <a:lnTo>
                      <a:pt x="168" y="1910"/>
                    </a:lnTo>
                    <a:lnTo>
                      <a:pt x="241" y="2258"/>
                    </a:lnTo>
                    <a:lnTo>
                      <a:pt x="334" y="2458"/>
                    </a:lnTo>
                    <a:lnTo>
                      <a:pt x="452" y="2456"/>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57" name="Freeform 212"/>
              <p:cNvSpPr>
                <a:spLocks noChangeArrowheads="1"/>
              </p:cNvSpPr>
              <p:nvPr/>
            </p:nvSpPr>
            <p:spPr bwMode="auto">
              <a:xfrm>
                <a:off x="2757" y="1839"/>
                <a:ext cx="151" cy="1292"/>
              </a:xfrm>
              <a:custGeom>
                <a:avLst/>
                <a:gdLst>
                  <a:gd name="T0" fmla="*/ 151 w 452"/>
                  <a:gd name="T1" fmla="*/ 772 h 3876"/>
                  <a:gd name="T2" fmla="*/ 151 w 452"/>
                  <a:gd name="T3" fmla="*/ 1292 h 3876"/>
                  <a:gd name="T4" fmla="*/ 0 w 452"/>
                  <a:gd name="T5" fmla="*/ 1053 h 3876"/>
                  <a:gd name="T6" fmla="*/ 0 w 452"/>
                  <a:gd name="T7" fmla="*/ 0 h 3876"/>
                  <a:gd name="T8" fmla="*/ 6 w 452"/>
                  <a:gd name="T9" fmla="*/ 69 h 3876"/>
                  <a:gd name="T10" fmla="*/ 14 w 452"/>
                  <a:gd name="T11" fmla="*/ 181 h 3876"/>
                  <a:gd name="T12" fmla="*/ 24 w 452"/>
                  <a:gd name="T13" fmla="*/ 317 h 3876"/>
                  <a:gd name="T14" fmla="*/ 39 w 452"/>
                  <a:gd name="T15" fmla="*/ 462 h 3876"/>
                  <a:gd name="T16" fmla="*/ 57 w 452"/>
                  <a:gd name="T17" fmla="*/ 597 h 3876"/>
                  <a:gd name="T18" fmla="*/ 81 w 452"/>
                  <a:gd name="T19" fmla="*/ 705 h 3876"/>
                  <a:gd name="T20" fmla="*/ 112 w 452"/>
                  <a:gd name="T21" fmla="*/ 769 h 3876"/>
                  <a:gd name="T22" fmla="*/ 151 w 452"/>
                  <a:gd name="T23" fmla="*/ 772 h 38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3876"/>
                  <a:gd name="T38" fmla="*/ 452 w 452"/>
                  <a:gd name="T39" fmla="*/ 3876 h 38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3876">
                    <a:moveTo>
                      <a:pt x="452" y="2315"/>
                    </a:moveTo>
                    <a:lnTo>
                      <a:pt x="452" y="3876"/>
                    </a:lnTo>
                    <a:lnTo>
                      <a:pt x="0" y="3158"/>
                    </a:lnTo>
                    <a:lnTo>
                      <a:pt x="0" y="0"/>
                    </a:lnTo>
                    <a:lnTo>
                      <a:pt x="19" y="207"/>
                    </a:lnTo>
                    <a:lnTo>
                      <a:pt x="42" y="542"/>
                    </a:lnTo>
                    <a:lnTo>
                      <a:pt x="73" y="952"/>
                    </a:lnTo>
                    <a:lnTo>
                      <a:pt x="116" y="1387"/>
                    </a:lnTo>
                    <a:lnTo>
                      <a:pt x="171" y="1791"/>
                    </a:lnTo>
                    <a:lnTo>
                      <a:pt x="243" y="2116"/>
                    </a:lnTo>
                    <a:lnTo>
                      <a:pt x="335" y="2307"/>
                    </a:lnTo>
                    <a:lnTo>
                      <a:pt x="452" y="2315"/>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58" name="Freeform 213"/>
              <p:cNvSpPr>
                <a:spLocks noChangeArrowheads="1"/>
              </p:cNvSpPr>
              <p:nvPr/>
            </p:nvSpPr>
            <p:spPr bwMode="auto">
              <a:xfrm>
                <a:off x="2757" y="1940"/>
                <a:ext cx="151" cy="1191"/>
              </a:xfrm>
              <a:custGeom>
                <a:avLst/>
                <a:gdLst>
                  <a:gd name="T0" fmla="*/ 151 w 452"/>
                  <a:gd name="T1" fmla="*/ 724 h 3574"/>
                  <a:gd name="T2" fmla="*/ 151 w 452"/>
                  <a:gd name="T3" fmla="*/ 1191 h 3574"/>
                  <a:gd name="T4" fmla="*/ 0 w 452"/>
                  <a:gd name="T5" fmla="*/ 952 h 3574"/>
                  <a:gd name="T6" fmla="*/ 0 w 452"/>
                  <a:gd name="T7" fmla="*/ 0 h 3574"/>
                  <a:gd name="T8" fmla="*/ 7 w 452"/>
                  <a:gd name="T9" fmla="*/ 66 h 3574"/>
                  <a:gd name="T10" fmla="*/ 15 w 452"/>
                  <a:gd name="T11" fmla="*/ 171 h 3574"/>
                  <a:gd name="T12" fmla="*/ 25 w 452"/>
                  <a:gd name="T13" fmla="*/ 298 h 3574"/>
                  <a:gd name="T14" fmla="*/ 39 w 452"/>
                  <a:gd name="T15" fmla="*/ 432 h 3574"/>
                  <a:gd name="T16" fmla="*/ 57 w 452"/>
                  <a:gd name="T17" fmla="*/ 557 h 3574"/>
                  <a:gd name="T18" fmla="*/ 82 w 452"/>
                  <a:gd name="T19" fmla="*/ 658 h 3574"/>
                  <a:gd name="T20" fmla="*/ 112 w 452"/>
                  <a:gd name="T21" fmla="*/ 718 h 3574"/>
                  <a:gd name="T22" fmla="*/ 151 w 452"/>
                  <a:gd name="T23" fmla="*/ 724 h 35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3574"/>
                  <a:gd name="T38" fmla="*/ 452 w 452"/>
                  <a:gd name="T39" fmla="*/ 3574 h 35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3574">
                    <a:moveTo>
                      <a:pt x="452" y="2172"/>
                    </a:moveTo>
                    <a:lnTo>
                      <a:pt x="452" y="3574"/>
                    </a:lnTo>
                    <a:lnTo>
                      <a:pt x="0" y="2856"/>
                    </a:lnTo>
                    <a:lnTo>
                      <a:pt x="0" y="0"/>
                    </a:lnTo>
                    <a:lnTo>
                      <a:pt x="20" y="198"/>
                    </a:lnTo>
                    <a:lnTo>
                      <a:pt x="44" y="513"/>
                    </a:lnTo>
                    <a:lnTo>
                      <a:pt x="74" y="895"/>
                    </a:lnTo>
                    <a:lnTo>
                      <a:pt x="117" y="1297"/>
                    </a:lnTo>
                    <a:lnTo>
                      <a:pt x="172" y="1671"/>
                    </a:lnTo>
                    <a:lnTo>
                      <a:pt x="244" y="1974"/>
                    </a:lnTo>
                    <a:lnTo>
                      <a:pt x="336" y="2156"/>
                    </a:lnTo>
                    <a:lnTo>
                      <a:pt x="452" y="217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59" name="Freeform 214"/>
              <p:cNvSpPr>
                <a:spLocks noChangeArrowheads="1"/>
              </p:cNvSpPr>
              <p:nvPr/>
            </p:nvSpPr>
            <p:spPr bwMode="auto">
              <a:xfrm>
                <a:off x="2757" y="2040"/>
                <a:ext cx="151" cy="1091"/>
              </a:xfrm>
              <a:custGeom>
                <a:avLst/>
                <a:gdLst>
                  <a:gd name="T0" fmla="*/ 151 w 452"/>
                  <a:gd name="T1" fmla="*/ 677 h 3272"/>
                  <a:gd name="T2" fmla="*/ 151 w 452"/>
                  <a:gd name="T3" fmla="*/ 1091 h 3272"/>
                  <a:gd name="T4" fmla="*/ 0 w 452"/>
                  <a:gd name="T5" fmla="*/ 852 h 3272"/>
                  <a:gd name="T6" fmla="*/ 0 w 452"/>
                  <a:gd name="T7" fmla="*/ 0 h 3272"/>
                  <a:gd name="T8" fmla="*/ 7 w 452"/>
                  <a:gd name="T9" fmla="*/ 64 h 3272"/>
                  <a:gd name="T10" fmla="*/ 15 w 452"/>
                  <a:gd name="T11" fmla="*/ 162 h 3272"/>
                  <a:gd name="T12" fmla="*/ 26 w 452"/>
                  <a:gd name="T13" fmla="*/ 279 h 3272"/>
                  <a:gd name="T14" fmla="*/ 40 w 452"/>
                  <a:gd name="T15" fmla="*/ 403 h 3272"/>
                  <a:gd name="T16" fmla="*/ 58 w 452"/>
                  <a:gd name="T17" fmla="*/ 517 h 3272"/>
                  <a:gd name="T18" fmla="*/ 82 w 452"/>
                  <a:gd name="T19" fmla="*/ 611 h 3272"/>
                  <a:gd name="T20" fmla="*/ 113 w 452"/>
                  <a:gd name="T21" fmla="*/ 669 h 3272"/>
                  <a:gd name="T22" fmla="*/ 151 w 452"/>
                  <a:gd name="T23" fmla="*/ 677 h 3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3272"/>
                  <a:gd name="T38" fmla="*/ 452 w 452"/>
                  <a:gd name="T39" fmla="*/ 3272 h 3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3272">
                    <a:moveTo>
                      <a:pt x="452" y="2030"/>
                    </a:moveTo>
                    <a:lnTo>
                      <a:pt x="452" y="3272"/>
                    </a:lnTo>
                    <a:lnTo>
                      <a:pt x="0" y="2554"/>
                    </a:lnTo>
                    <a:lnTo>
                      <a:pt x="0" y="0"/>
                    </a:lnTo>
                    <a:lnTo>
                      <a:pt x="20" y="192"/>
                    </a:lnTo>
                    <a:lnTo>
                      <a:pt x="44" y="486"/>
                    </a:lnTo>
                    <a:lnTo>
                      <a:pt x="77" y="838"/>
                    </a:lnTo>
                    <a:lnTo>
                      <a:pt x="119" y="1208"/>
                    </a:lnTo>
                    <a:lnTo>
                      <a:pt x="174" y="1552"/>
                    </a:lnTo>
                    <a:lnTo>
                      <a:pt x="246" y="1833"/>
                    </a:lnTo>
                    <a:lnTo>
                      <a:pt x="337" y="2005"/>
                    </a:lnTo>
                    <a:lnTo>
                      <a:pt x="452" y="203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0" name="Freeform 215"/>
              <p:cNvSpPr>
                <a:spLocks noChangeArrowheads="1"/>
              </p:cNvSpPr>
              <p:nvPr/>
            </p:nvSpPr>
            <p:spPr bwMode="auto">
              <a:xfrm>
                <a:off x="2757" y="2141"/>
                <a:ext cx="151" cy="990"/>
              </a:xfrm>
              <a:custGeom>
                <a:avLst/>
                <a:gdLst>
                  <a:gd name="T0" fmla="*/ 151 w 452"/>
                  <a:gd name="T1" fmla="*/ 629 h 2970"/>
                  <a:gd name="T2" fmla="*/ 151 w 452"/>
                  <a:gd name="T3" fmla="*/ 990 h 2970"/>
                  <a:gd name="T4" fmla="*/ 0 w 452"/>
                  <a:gd name="T5" fmla="*/ 751 h 2970"/>
                  <a:gd name="T6" fmla="*/ 0 w 452"/>
                  <a:gd name="T7" fmla="*/ 0 h 2970"/>
                  <a:gd name="T8" fmla="*/ 7 w 452"/>
                  <a:gd name="T9" fmla="*/ 62 h 2970"/>
                  <a:gd name="T10" fmla="*/ 15 w 452"/>
                  <a:gd name="T11" fmla="*/ 153 h 2970"/>
                  <a:gd name="T12" fmla="*/ 26 w 452"/>
                  <a:gd name="T13" fmla="*/ 260 h 2970"/>
                  <a:gd name="T14" fmla="*/ 40 w 452"/>
                  <a:gd name="T15" fmla="*/ 373 h 2970"/>
                  <a:gd name="T16" fmla="*/ 58 w 452"/>
                  <a:gd name="T17" fmla="*/ 478 h 2970"/>
                  <a:gd name="T18" fmla="*/ 83 w 452"/>
                  <a:gd name="T19" fmla="*/ 564 h 2970"/>
                  <a:gd name="T20" fmla="*/ 113 w 452"/>
                  <a:gd name="T21" fmla="*/ 618 h 2970"/>
                  <a:gd name="T22" fmla="*/ 151 w 452"/>
                  <a:gd name="T23" fmla="*/ 629 h 29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2970"/>
                  <a:gd name="T38" fmla="*/ 452 w 452"/>
                  <a:gd name="T39" fmla="*/ 2970 h 29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2970">
                    <a:moveTo>
                      <a:pt x="452" y="1887"/>
                    </a:moveTo>
                    <a:lnTo>
                      <a:pt x="452" y="2970"/>
                    </a:lnTo>
                    <a:lnTo>
                      <a:pt x="0" y="2252"/>
                    </a:lnTo>
                    <a:lnTo>
                      <a:pt x="0" y="0"/>
                    </a:lnTo>
                    <a:lnTo>
                      <a:pt x="20" y="185"/>
                    </a:lnTo>
                    <a:lnTo>
                      <a:pt x="45" y="458"/>
                    </a:lnTo>
                    <a:lnTo>
                      <a:pt x="78" y="781"/>
                    </a:lnTo>
                    <a:lnTo>
                      <a:pt x="120" y="1119"/>
                    </a:lnTo>
                    <a:lnTo>
                      <a:pt x="175" y="1433"/>
                    </a:lnTo>
                    <a:lnTo>
                      <a:pt x="247" y="1691"/>
                    </a:lnTo>
                    <a:lnTo>
                      <a:pt x="338" y="1853"/>
                    </a:lnTo>
                    <a:lnTo>
                      <a:pt x="452" y="1887"/>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1" name="Freeform 216"/>
              <p:cNvSpPr>
                <a:spLocks noChangeArrowheads="1"/>
              </p:cNvSpPr>
              <p:nvPr/>
            </p:nvSpPr>
            <p:spPr bwMode="auto">
              <a:xfrm>
                <a:off x="2757" y="2242"/>
                <a:ext cx="151" cy="889"/>
              </a:xfrm>
              <a:custGeom>
                <a:avLst/>
                <a:gdLst>
                  <a:gd name="T0" fmla="*/ 151 w 452"/>
                  <a:gd name="T1" fmla="*/ 582 h 2668"/>
                  <a:gd name="T2" fmla="*/ 151 w 452"/>
                  <a:gd name="T3" fmla="*/ 889 h 2668"/>
                  <a:gd name="T4" fmla="*/ 0 w 452"/>
                  <a:gd name="T5" fmla="*/ 650 h 2668"/>
                  <a:gd name="T6" fmla="*/ 0 w 452"/>
                  <a:gd name="T7" fmla="*/ 0 h 2668"/>
                  <a:gd name="T8" fmla="*/ 7 w 452"/>
                  <a:gd name="T9" fmla="*/ 59 h 2668"/>
                  <a:gd name="T10" fmla="*/ 16 w 452"/>
                  <a:gd name="T11" fmla="*/ 143 h 2668"/>
                  <a:gd name="T12" fmla="*/ 26 w 452"/>
                  <a:gd name="T13" fmla="*/ 241 h 2668"/>
                  <a:gd name="T14" fmla="*/ 41 w 452"/>
                  <a:gd name="T15" fmla="*/ 343 h 2668"/>
                  <a:gd name="T16" fmla="*/ 59 w 452"/>
                  <a:gd name="T17" fmla="*/ 438 h 2668"/>
                  <a:gd name="T18" fmla="*/ 83 w 452"/>
                  <a:gd name="T19" fmla="*/ 516 h 2668"/>
                  <a:gd name="T20" fmla="*/ 113 w 452"/>
                  <a:gd name="T21" fmla="*/ 567 h 2668"/>
                  <a:gd name="T22" fmla="*/ 151 w 452"/>
                  <a:gd name="T23" fmla="*/ 582 h 26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2668"/>
                  <a:gd name="T38" fmla="*/ 452 w 452"/>
                  <a:gd name="T39" fmla="*/ 2668 h 26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2668">
                    <a:moveTo>
                      <a:pt x="452" y="1746"/>
                    </a:moveTo>
                    <a:lnTo>
                      <a:pt x="452" y="2668"/>
                    </a:lnTo>
                    <a:lnTo>
                      <a:pt x="0" y="1950"/>
                    </a:lnTo>
                    <a:lnTo>
                      <a:pt x="0" y="0"/>
                    </a:lnTo>
                    <a:lnTo>
                      <a:pt x="21" y="178"/>
                    </a:lnTo>
                    <a:lnTo>
                      <a:pt x="47" y="430"/>
                    </a:lnTo>
                    <a:lnTo>
                      <a:pt x="79" y="723"/>
                    </a:lnTo>
                    <a:lnTo>
                      <a:pt x="122" y="1029"/>
                    </a:lnTo>
                    <a:lnTo>
                      <a:pt x="177" y="1314"/>
                    </a:lnTo>
                    <a:lnTo>
                      <a:pt x="249" y="1549"/>
                    </a:lnTo>
                    <a:lnTo>
                      <a:pt x="339" y="1703"/>
                    </a:lnTo>
                    <a:lnTo>
                      <a:pt x="452" y="1746"/>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2" name="Freeform 217"/>
              <p:cNvSpPr>
                <a:spLocks noChangeArrowheads="1"/>
              </p:cNvSpPr>
              <p:nvPr/>
            </p:nvSpPr>
            <p:spPr bwMode="auto">
              <a:xfrm>
                <a:off x="2757" y="2342"/>
                <a:ext cx="151" cy="789"/>
              </a:xfrm>
              <a:custGeom>
                <a:avLst/>
                <a:gdLst>
                  <a:gd name="T0" fmla="*/ 151 w 452"/>
                  <a:gd name="T1" fmla="*/ 535 h 2366"/>
                  <a:gd name="T2" fmla="*/ 151 w 452"/>
                  <a:gd name="T3" fmla="*/ 789 h 2366"/>
                  <a:gd name="T4" fmla="*/ 0 w 452"/>
                  <a:gd name="T5" fmla="*/ 550 h 2366"/>
                  <a:gd name="T6" fmla="*/ 0 w 452"/>
                  <a:gd name="T7" fmla="*/ 0 h 2366"/>
                  <a:gd name="T8" fmla="*/ 7 w 452"/>
                  <a:gd name="T9" fmla="*/ 57 h 2366"/>
                  <a:gd name="T10" fmla="*/ 16 w 452"/>
                  <a:gd name="T11" fmla="*/ 134 h 2366"/>
                  <a:gd name="T12" fmla="*/ 27 w 452"/>
                  <a:gd name="T13" fmla="*/ 222 h 2366"/>
                  <a:gd name="T14" fmla="*/ 41 w 452"/>
                  <a:gd name="T15" fmla="*/ 313 h 2366"/>
                  <a:gd name="T16" fmla="*/ 60 w 452"/>
                  <a:gd name="T17" fmla="*/ 399 h 2366"/>
                  <a:gd name="T18" fmla="*/ 84 w 452"/>
                  <a:gd name="T19" fmla="*/ 470 h 2366"/>
                  <a:gd name="T20" fmla="*/ 114 w 452"/>
                  <a:gd name="T21" fmla="*/ 517 h 2366"/>
                  <a:gd name="T22" fmla="*/ 151 w 452"/>
                  <a:gd name="T23" fmla="*/ 535 h 23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2366"/>
                  <a:gd name="T38" fmla="*/ 452 w 452"/>
                  <a:gd name="T39" fmla="*/ 2366 h 23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2366">
                    <a:moveTo>
                      <a:pt x="452" y="1603"/>
                    </a:moveTo>
                    <a:lnTo>
                      <a:pt x="452" y="2366"/>
                    </a:lnTo>
                    <a:lnTo>
                      <a:pt x="0" y="1648"/>
                    </a:lnTo>
                    <a:lnTo>
                      <a:pt x="0" y="0"/>
                    </a:lnTo>
                    <a:lnTo>
                      <a:pt x="21" y="172"/>
                    </a:lnTo>
                    <a:lnTo>
                      <a:pt x="47" y="402"/>
                    </a:lnTo>
                    <a:lnTo>
                      <a:pt x="80" y="667"/>
                    </a:lnTo>
                    <a:lnTo>
                      <a:pt x="124" y="940"/>
                    </a:lnTo>
                    <a:lnTo>
                      <a:pt x="179" y="1195"/>
                    </a:lnTo>
                    <a:lnTo>
                      <a:pt x="251" y="1408"/>
                    </a:lnTo>
                    <a:lnTo>
                      <a:pt x="340" y="1551"/>
                    </a:lnTo>
                    <a:lnTo>
                      <a:pt x="452" y="1603"/>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3" name="Freeform 218"/>
              <p:cNvSpPr>
                <a:spLocks noChangeArrowheads="1"/>
              </p:cNvSpPr>
              <p:nvPr/>
            </p:nvSpPr>
            <p:spPr bwMode="auto">
              <a:xfrm>
                <a:off x="2757" y="2443"/>
                <a:ext cx="151" cy="688"/>
              </a:xfrm>
              <a:custGeom>
                <a:avLst/>
                <a:gdLst>
                  <a:gd name="T0" fmla="*/ 151 w 452"/>
                  <a:gd name="T1" fmla="*/ 487 h 2064"/>
                  <a:gd name="T2" fmla="*/ 151 w 452"/>
                  <a:gd name="T3" fmla="*/ 688 h 2064"/>
                  <a:gd name="T4" fmla="*/ 0 w 452"/>
                  <a:gd name="T5" fmla="*/ 449 h 2064"/>
                  <a:gd name="T6" fmla="*/ 0 w 452"/>
                  <a:gd name="T7" fmla="*/ 0 h 2064"/>
                  <a:gd name="T8" fmla="*/ 7 w 452"/>
                  <a:gd name="T9" fmla="*/ 55 h 2064"/>
                  <a:gd name="T10" fmla="*/ 16 w 452"/>
                  <a:gd name="T11" fmla="*/ 125 h 2064"/>
                  <a:gd name="T12" fmla="*/ 27 w 452"/>
                  <a:gd name="T13" fmla="*/ 203 h 2064"/>
                  <a:gd name="T14" fmla="*/ 42 w 452"/>
                  <a:gd name="T15" fmla="*/ 284 h 2064"/>
                  <a:gd name="T16" fmla="*/ 60 w 452"/>
                  <a:gd name="T17" fmla="*/ 359 h 2064"/>
                  <a:gd name="T18" fmla="*/ 84 w 452"/>
                  <a:gd name="T19" fmla="*/ 422 h 2064"/>
                  <a:gd name="T20" fmla="*/ 114 w 452"/>
                  <a:gd name="T21" fmla="*/ 467 h 2064"/>
                  <a:gd name="T22" fmla="*/ 151 w 452"/>
                  <a:gd name="T23" fmla="*/ 487 h 20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2064"/>
                  <a:gd name="T38" fmla="*/ 452 w 452"/>
                  <a:gd name="T39" fmla="*/ 2064 h 20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2064">
                    <a:moveTo>
                      <a:pt x="452" y="1461"/>
                    </a:moveTo>
                    <a:lnTo>
                      <a:pt x="452" y="2064"/>
                    </a:lnTo>
                    <a:lnTo>
                      <a:pt x="0" y="1346"/>
                    </a:lnTo>
                    <a:lnTo>
                      <a:pt x="0" y="0"/>
                    </a:lnTo>
                    <a:lnTo>
                      <a:pt x="21" y="164"/>
                    </a:lnTo>
                    <a:lnTo>
                      <a:pt x="48" y="374"/>
                    </a:lnTo>
                    <a:lnTo>
                      <a:pt x="81" y="609"/>
                    </a:lnTo>
                    <a:lnTo>
                      <a:pt x="125" y="851"/>
                    </a:lnTo>
                    <a:lnTo>
                      <a:pt x="181" y="1076"/>
                    </a:lnTo>
                    <a:lnTo>
                      <a:pt x="252" y="1266"/>
                    </a:lnTo>
                    <a:lnTo>
                      <a:pt x="341" y="1400"/>
                    </a:lnTo>
                    <a:lnTo>
                      <a:pt x="452" y="1461"/>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4" name="Freeform 219"/>
              <p:cNvSpPr>
                <a:spLocks noChangeArrowheads="1"/>
              </p:cNvSpPr>
              <p:nvPr/>
            </p:nvSpPr>
            <p:spPr bwMode="auto">
              <a:xfrm>
                <a:off x="2757" y="2544"/>
                <a:ext cx="151" cy="587"/>
              </a:xfrm>
              <a:custGeom>
                <a:avLst/>
                <a:gdLst>
                  <a:gd name="T0" fmla="*/ 151 w 452"/>
                  <a:gd name="T1" fmla="*/ 439 h 1762"/>
                  <a:gd name="T2" fmla="*/ 151 w 452"/>
                  <a:gd name="T3" fmla="*/ 587 h 1762"/>
                  <a:gd name="T4" fmla="*/ 0 w 452"/>
                  <a:gd name="T5" fmla="*/ 348 h 1762"/>
                  <a:gd name="T6" fmla="*/ 0 w 452"/>
                  <a:gd name="T7" fmla="*/ 0 h 1762"/>
                  <a:gd name="T8" fmla="*/ 7 w 452"/>
                  <a:gd name="T9" fmla="*/ 52 h 1762"/>
                  <a:gd name="T10" fmla="*/ 16 w 452"/>
                  <a:gd name="T11" fmla="*/ 115 h 1762"/>
                  <a:gd name="T12" fmla="*/ 28 w 452"/>
                  <a:gd name="T13" fmla="*/ 184 h 1762"/>
                  <a:gd name="T14" fmla="*/ 42 w 452"/>
                  <a:gd name="T15" fmla="*/ 254 h 1762"/>
                  <a:gd name="T16" fmla="*/ 61 w 452"/>
                  <a:gd name="T17" fmla="*/ 319 h 1762"/>
                  <a:gd name="T18" fmla="*/ 85 w 452"/>
                  <a:gd name="T19" fmla="*/ 374 h 1762"/>
                  <a:gd name="T20" fmla="*/ 115 w 452"/>
                  <a:gd name="T21" fmla="*/ 416 h 1762"/>
                  <a:gd name="T22" fmla="*/ 151 w 452"/>
                  <a:gd name="T23" fmla="*/ 439 h 17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1762"/>
                  <a:gd name="T38" fmla="*/ 452 w 452"/>
                  <a:gd name="T39" fmla="*/ 1762 h 17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1762">
                    <a:moveTo>
                      <a:pt x="452" y="1319"/>
                    </a:moveTo>
                    <a:lnTo>
                      <a:pt x="452" y="1762"/>
                    </a:lnTo>
                    <a:lnTo>
                      <a:pt x="0" y="1044"/>
                    </a:lnTo>
                    <a:lnTo>
                      <a:pt x="0" y="0"/>
                    </a:lnTo>
                    <a:lnTo>
                      <a:pt x="22" y="157"/>
                    </a:lnTo>
                    <a:lnTo>
                      <a:pt x="49" y="346"/>
                    </a:lnTo>
                    <a:lnTo>
                      <a:pt x="83" y="552"/>
                    </a:lnTo>
                    <a:lnTo>
                      <a:pt x="127" y="761"/>
                    </a:lnTo>
                    <a:lnTo>
                      <a:pt x="183" y="957"/>
                    </a:lnTo>
                    <a:lnTo>
                      <a:pt x="255" y="1124"/>
                    </a:lnTo>
                    <a:lnTo>
                      <a:pt x="343" y="1249"/>
                    </a:lnTo>
                    <a:lnTo>
                      <a:pt x="452" y="131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5" name="Freeform 220"/>
              <p:cNvSpPr>
                <a:spLocks noChangeArrowheads="1"/>
              </p:cNvSpPr>
              <p:nvPr/>
            </p:nvSpPr>
            <p:spPr bwMode="auto">
              <a:xfrm>
                <a:off x="2757" y="2644"/>
                <a:ext cx="151" cy="487"/>
              </a:xfrm>
              <a:custGeom>
                <a:avLst/>
                <a:gdLst>
                  <a:gd name="T0" fmla="*/ 151 w 452"/>
                  <a:gd name="T1" fmla="*/ 393 h 1460"/>
                  <a:gd name="T2" fmla="*/ 151 w 452"/>
                  <a:gd name="T3" fmla="*/ 487 h 1460"/>
                  <a:gd name="T4" fmla="*/ 0 w 452"/>
                  <a:gd name="T5" fmla="*/ 248 h 1460"/>
                  <a:gd name="T6" fmla="*/ 0 w 452"/>
                  <a:gd name="T7" fmla="*/ 0 h 1460"/>
                  <a:gd name="T8" fmla="*/ 7 w 452"/>
                  <a:gd name="T9" fmla="*/ 50 h 1460"/>
                  <a:gd name="T10" fmla="*/ 17 w 452"/>
                  <a:gd name="T11" fmla="*/ 106 h 1460"/>
                  <a:gd name="T12" fmla="*/ 28 w 452"/>
                  <a:gd name="T13" fmla="*/ 165 h 1460"/>
                  <a:gd name="T14" fmla="*/ 43 w 452"/>
                  <a:gd name="T15" fmla="*/ 224 h 1460"/>
                  <a:gd name="T16" fmla="*/ 62 w 452"/>
                  <a:gd name="T17" fmla="*/ 279 h 1460"/>
                  <a:gd name="T18" fmla="*/ 86 w 452"/>
                  <a:gd name="T19" fmla="*/ 328 h 1460"/>
                  <a:gd name="T20" fmla="*/ 115 w 452"/>
                  <a:gd name="T21" fmla="*/ 366 h 1460"/>
                  <a:gd name="T22" fmla="*/ 151 w 452"/>
                  <a:gd name="T23" fmla="*/ 393 h 1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1460"/>
                  <a:gd name="T38" fmla="*/ 452 w 452"/>
                  <a:gd name="T39" fmla="*/ 1460 h 1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1460">
                    <a:moveTo>
                      <a:pt x="452" y="1177"/>
                    </a:moveTo>
                    <a:lnTo>
                      <a:pt x="452" y="1460"/>
                    </a:lnTo>
                    <a:lnTo>
                      <a:pt x="0" y="742"/>
                    </a:lnTo>
                    <a:lnTo>
                      <a:pt x="0" y="0"/>
                    </a:lnTo>
                    <a:lnTo>
                      <a:pt x="22" y="150"/>
                    </a:lnTo>
                    <a:lnTo>
                      <a:pt x="50" y="319"/>
                    </a:lnTo>
                    <a:lnTo>
                      <a:pt x="84" y="495"/>
                    </a:lnTo>
                    <a:lnTo>
                      <a:pt x="129" y="672"/>
                    </a:lnTo>
                    <a:lnTo>
                      <a:pt x="185" y="837"/>
                    </a:lnTo>
                    <a:lnTo>
                      <a:pt x="257" y="983"/>
                    </a:lnTo>
                    <a:lnTo>
                      <a:pt x="345" y="1098"/>
                    </a:lnTo>
                    <a:lnTo>
                      <a:pt x="452" y="117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6" name="Freeform 221"/>
              <p:cNvSpPr>
                <a:spLocks noChangeArrowheads="1"/>
              </p:cNvSpPr>
              <p:nvPr/>
            </p:nvSpPr>
            <p:spPr bwMode="auto">
              <a:xfrm>
                <a:off x="2757" y="1198"/>
                <a:ext cx="151" cy="301"/>
              </a:xfrm>
              <a:custGeom>
                <a:avLst/>
                <a:gdLst>
                  <a:gd name="T0" fmla="*/ 0 w 452"/>
                  <a:gd name="T1" fmla="*/ 301 h 905"/>
                  <a:gd name="T2" fmla="*/ 0 w 452"/>
                  <a:gd name="T3" fmla="*/ 57 h 905"/>
                  <a:gd name="T4" fmla="*/ 151 w 452"/>
                  <a:gd name="T5" fmla="*/ 0 h 905"/>
                  <a:gd name="T6" fmla="*/ 151 w 452"/>
                  <a:gd name="T7" fmla="*/ 207 h 905"/>
                  <a:gd name="T8" fmla="*/ 134 w 452"/>
                  <a:gd name="T9" fmla="*/ 194 h 905"/>
                  <a:gd name="T10" fmla="*/ 113 w 452"/>
                  <a:gd name="T11" fmla="*/ 192 h 905"/>
                  <a:gd name="T12" fmla="*/ 90 w 452"/>
                  <a:gd name="T13" fmla="*/ 199 h 905"/>
                  <a:gd name="T14" fmla="*/ 66 w 452"/>
                  <a:gd name="T15" fmla="*/ 213 h 905"/>
                  <a:gd name="T16" fmla="*/ 43 w 452"/>
                  <a:gd name="T17" fmla="*/ 231 h 905"/>
                  <a:gd name="T18" fmla="*/ 24 w 452"/>
                  <a:gd name="T19" fmla="*/ 254 h 905"/>
                  <a:gd name="T20" fmla="*/ 8 w 452"/>
                  <a:gd name="T21" fmla="*/ 278 h 905"/>
                  <a:gd name="T22" fmla="*/ 0 w 452"/>
                  <a:gd name="T23" fmla="*/ 301 h 9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905"/>
                  <a:gd name="T38" fmla="*/ 452 w 452"/>
                  <a:gd name="T39" fmla="*/ 905 h 9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905">
                    <a:moveTo>
                      <a:pt x="0" y="905"/>
                    </a:moveTo>
                    <a:lnTo>
                      <a:pt x="0" y="172"/>
                    </a:lnTo>
                    <a:lnTo>
                      <a:pt x="452" y="0"/>
                    </a:lnTo>
                    <a:lnTo>
                      <a:pt x="452" y="623"/>
                    </a:lnTo>
                    <a:lnTo>
                      <a:pt x="401" y="582"/>
                    </a:lnTo>
                    <a:lnTo>
                      <a:pt x="339" y="576"/>
                    </a:lnTo>
                    <a:lnTo>
                      <a:pt x="269" y="597"/>
                    </a:lnTo>
                    <a:lnTo>
                      <a:pt x="199" y="639"/>
                    </a:lnTo>
                    <a:lnTo>
                      <a:pt x="130" y="696"/>
                    </a:lnTo>
                    <a:lnTo>
                      <a:pt x="71" y="764"/>
                    </a:lnTo>
                    <a:lnTo>
                      <a:pt x="25" y="835"/>
                    </a:lnTo>
                    <a:lnTo>
                      <a:pt x="0" y="90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7" name="Freeform 222"/>
              <p:cNvSpPr>
                <a:spLocks noChangeArrowheads="1"/>
              </p:cNvSpPr>
              <p:nvPr/>
            </p:nvSpPr>
            <p:spPr bwMode="auto">
              <a:xfrm>
                <a:off x="2757" y="1198"/>
                <a:ext cx="151" cy="281"/>
              </a:xfrm>
              <a:custGeom>
                <a:avLst/>
                <a:gdLst>
                  <a:gd name="T0" fmla="*/ 0 w 452"/>
                  <a:gd name="T1" fmla="*/ 281 h 845"/>
                  <a:gd name="T2" fmla="*/ 0 w 452"/>
                  <a:gd name="T3" fmla="*/ 57 h 845"/>
                  <a:gd name="T4" fmla="*/ 151 w 452"/>
                  <a:gd name="T5" fmla="*/ 0 h 845"/>
                  <a:gd name="T6" fmla="*/ 151 w 452"/>
                  <a:gd name="T7" fmla="*/ 196 h 845"/>
                  <a:gd name="T8" fmla="*/ 134 w 452"/>
                  <a:gd name="T9" fmla="*/ 182 h 845"/>
                  <a:gd name="T10" fmla="*/ 114 w 452"/>
                  <a:gd name="T11" fmla="*/ 179 h 845"/>
                  <a:gd name="T12" fmla="*/ 91 w 452"/>
                  <a:gd name="T13" fmla="*/ 184 h 845"/>
                  <a:gd name="T14" fmla="*/ 67 w 452"/>
                  <a:gd name="T15" fmla="*/ 197 h 845"/>
                  <a:gd name="T16" fmla="*/ 44 w 452"/>
                  <a:gd name="T17" fmla="*/ 214 h 845"/>
                  <a:gd name="T18" fmla="*/ 25 w 452"/>
                  <a:gd name="T19" fmla="*/ 235 h 845"/>
                  <a:gd name="T20" fmla="*/ 9 w 452"/>
                  <a:gd name="T21" fmla="*/ 258 h 845"/>
                  <a:gd name="T22" fmla="*/ 0 w 452"/>
                  <a:gd name="T23" fmla="*/ 281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845"/>
                  <a:gd name="T38" fmla="*/ 452 w 452"/>
                  <a:gd name="T39" fmla="*/ 845 h 8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845">
                    <a:moveTo>
                      <a:pt x="0" y="845"/>
                    </a:moveTo>
                    <a:lnTo>
                      <a:pt x="0" y="172"/>
                    </a:lnTo>
                    <a:lnTo>
                      <a:pt x="452" y="0"/>
                    </a:lnTo>
                    <a:lnTo>
                      <a:pt x="452" y="588"/>
                    </a:lnTo>
                    <a:lnTo>
                      <a:pt x="401" y="547"/>
                    </a:lnTo>
                    <a:lnTo>
                      <a:pt x="340" y="538"/>
                    </a:lnTo>
                    <a:lnTo>
                      <a:pt x="271" y="553"/>
                    </a:lnTo>
                    <a:lnTo>
                      <a:pt x="202" y="592"/>
                    </a:lnTo>
                    <a:lnTo>
                      <a:pt x="133" y="644"/>
                    </a:lnTo>
                    <a:lnTo>
                      <a:pt x="75" y="708"/>
                    </a:lnTo>
                    <a:lnTo>
                      <a:pt x="28" y="776"/>
                    </a:lnTo>
                    <a:lnTo>
                      <a:pt x="0" y="845"/>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8" name="Freeform 223"/>
              <p:cNvSpPr>
                <a:spLocks noChangeArrowheads="1"/>
              </p:cNvSpPr>
              <p:nvPr/>
            </p:nvSpPr>
            <p:spPr bwMode="auto">
              <a:xfrm>
                <a:off x="2757" y="1198"/>
                <a:ext cx="151" cy="261"/>
              </a:xfrm>
              <a:custGeom>
                <a:avLst/>
                <a:gdLst>
                  <a:gd name="T0" fmla="*/ 0 w 452"/>
                  <a:gd name="T1" fmla="*/ 261 h 784"/>
                  <a:gd name="T2" fmla="*/ 0 w 452"/>
                  <a:gd name="T3" fmla="*/ 57 h 784"/>
                  <a:gd name="T4" fmla="*/ 151 w 452"/>
                  <a:gd name="T5" fmla="*/ 0 h 784"/>
                  <a:gd name="T6" fmla="*/ 151 w 452"/>
                  <a:gd name="T7" fmla="*/ 183 h 784"/>
                  <a:gd name="T8" fmla="*/ 134 w 452"/>
                  <a:gd name="T9" fmla="*/ 169 h 784"/>
                  <a:gd name="T10" fmla="*/ 114 w 452"/>
                  <a:gd name="T11" fmla="*/ 166 h 784"/>
                  <a:gd name="T12" fmla="*/ 92 w 452"/>
                  <a:gd name="T13" fmla="*/ 170 h 784"/>
                  <a:gd name="T14" fmla="*/ 69 w 452"/>
                  <a:gd name="T15" fmla="*/ 181 h 784"/>
                  <a:gd name="T16" fmla="*/ 46 w 452"/>
                  <a:gd name="T17" fmla="*/ 197 h 784"/>
                  <a:gd name="T18" fmla="*/ 27 w 452"/>
                  <a:gd name="T19" fmla="*/ 217 h 784"/>
                  <a:gd name="T20" fmla="*/ 10 w 452"/>
                  <a:gd name="T21" fmla="*/ 238 h 784"/>
                  <a:gd name="T22" fmla="*/ 0 w 452"/>
                  <a:gd name="T23" fmla="*/ 261 h 7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784"/>
                  <a:gd name="T38" fmla="*/ 452 w 452"/>
                  <a:gd name="T39" fmla="*/ 784 h 7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784">
                    <a:moveTo>
                      <a:pt x="0" y="784"/>
                    </a:moveTo>
                    <a:lnTo>
                      <a:pt x="0" y="172"/>
                    </a:lnTo>
                    <a:lnTo>
                      <a:pt x="452" y="0"/>
                    </a:lnTo>
                    <a:lnTo>
                      <a:pt x="452" y="551"/>
                    </a:lnTo>
                    <a:lnTo>
                      <a:pt x="401" y="509"/>
                    </a:lnTo>
                    <a:lnTo>
                      <a:pt x="341" y="498"/>
                    </a:lnTo>
                    <a:lnTo>
                      <a:pt x="274" y="510"/>
                    </a:lnTo>
                    <a:lnTo>
                      <a:pt x="206" y="543"/>
                    </a:lnTo>
                    <a:lnTo>
                      <a:pt x="139" y="591"/>
                    </a:lnTo>
                    <a:lnTo>
                      <a:pt x="80" y="651"/>
                    </a:lnTo>
                    <a:lnTo>
                      <a:pt x="31" y="716"/>
                    </a:lnTo>
                    <a:lnTo>
                      <a:pt x="0" y="784"/>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69" name="Freeform 224"/>
              <p:cNvSpPr>
                <a:spLocks noChangeArrowheads="1"/>
              </p:cNvSpPr>
              <p:nvPr/>
            </p:nvSpPr>
            <p:spPr bwMode="auto">
              <a:xfrm>
                <a:off x="2757" y="1198"/>
                <a:ext cx="151" cy="241"/>
              </a:xfrm>
              <a:custGeom>
                <a:avLst/>
                <a:gdLst>
                  <a:gd name="T0" fmla="*/ 0 w 452"/>
                  <a:gd name="T1" fmla="*/ 241 h 723"/>
                  <a:gd name="T2" fmla="*/ 0 w 452"/>
                  <a:gd name="T3" fmla="*/ 57 h 723"/>
                  <a:gd name="T4" fmla="*/ 151 w 452"/>
                  <a:gd name="T5" fmla="*/ 0 h 723"/>
                  <a:gd name="T6" fmla="*/ 151 w 452"/>
                  <a:gd name="T7" fmla="*/ 172 h 723"/>
                  <a:gd name="T8" fmla="*/ 134 w 452"/>
                  <a:gd name="T9" fmla="*/ 158 h 723"/>
                  <a:gd name="T10" fmla="*/ 115 w 452"/>
                  <a:gd name="T11" fmla="*/ 153 h 723"/>
                  <a:gd name="T12" fmla="*/ 93 w 452"/>
                  <a:gd name="T13" fmla="*/ 156 h 723"/>
                  <a:gd name="T14" fmla="*/ 70 w 452"/>
                  <a:gd name="T15" fmla="*/ 165 h 723"/>
                  <a:gd name="T16" fmla="*/ 48 w 452"/>
                  <a:gd name="T17" fmla="*/ 180 h 723"/>
                  <a:gd name="T18" fmla="*/ 28 w 452"/>
                  <a:gd name="T19" fmla="*/ 198 h 723"/>
                  <a:gd name="T20" fmla="*/ 11 w 452"/>
                  <a:gd name="T21" fmla="*/ 219 h 723"/>
                  <a:gd name="T22" fmla="*/ 0 w 452"/>
                  <a:gd name="T23" fmla="*/ 241 h 7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723"/>
                  <a:gd name="T38" fmla="*/ 452 w 452"/>
                  <a:gd name="T39" fmla="*/ 723 h 7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723">
                    <a:moveTo>
                      <a:pt x="0" y="723"/>
                    </a:moveTo>
                    <a:lnTo>
                      <a:pt x="0" y="172"/>
                    </a:lnTo>
                    <a:lnTo>
                      <a:pt x="452" y="0"/>
                    </a:lnTo>
                    <a:lnTo>
                      <a:pt x="452" y="515"/>
                    </a:lnTo>
                    <a:lnTo>
                      <a:pt x="401" y="473"/>
                    </a:lnTo>
                    <a:lnTo>
                      <a:pt x="343" y="458"/>
                    </a:lnTo>
                    <a:lnTo>
                      <a:pt x="277" y="467"/>
                    </a:lnTo>
                    <a:lnTo>
                      <a:pt x="209" y="496"/>
                    </a:lnTo>
                    <a:lnTo>
                      <a:pt x="143" y="539"/>
                    </a:lnTo>
                    <a:lnTo>
                      <a:pt x="83" y="595"/>
                    </a:lnTo>
                    <a:lnTo>
                      <a:pt x="33" y="657"/>
                    </a:lnTo>
                    <a:lnTo>
                      <a:pt x="0" y="72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70" name="Freeform 225"/>
              <p:cNvSpPr>
                <a:spLocks noChangeArrowheads="1"/>
              </p:cNvSpPr>
              <p:nvPr/>
            </p:nvSpPr>
            <p:spPr bwMode="auto">
              <a:xfrm>
                <a:off x="2757" y="1198"/>
                <a:ext cx="151" cy="220"/>
              </a:xfrm>
              <a:custGeom>
                <a:avLst/>
                <a:gdLst>
                  <a:gd name="T0" fmla="*/ 0 w 452"/>
                  <a:gd name="T1" fmla="*/ 220 h 662"/>
                  <a:gd name="T2" fmla="*/ 0 w 452"/>
                  <a:gd name="T3" fmla="*/ 57 h 662"/>
                  <a:gd name="T4" fmla="*/ 151 w 452"/>
                  <a:gd name="T5" fmla="*/ 0 h 662"/>
                  <a:gd name="T6" fmla="*/ 151 w 452"/>
                  <a:gd name="T7" fmla="*/ 160 h 662"/>
                  <a:gd name="T8" fmla="*/ 135 w 452"/>
                  <a:gd name="T9" fmla="*/ 145 h 662"/>
                  <a:gd name="T10" fmla="*/ 115 w 452"/>
                  <a:gd name="T11" fmla="*/ 139 h 662"/>
                  <a:gd name="T12" fmla="*/ 93 w 452"/>
                  <a:gd name="T13" fmla="*/ 141 h 662"/>
                  <a:gd name="T14" fmla="*/ 71 w 452"/>
                  <a:gd name="T15" fmla="*/ 149 h 662"/>
                  <a:gd name="T16" fmla="*/ 49 w 452"/>
                  <a:gd name="T17" fmla="*/ 162 h 662"/>
                  <a:gd name="T18" fmla="*/ 29 w 452"/>
                  <a:gd name="T19" fmla="*/ 179 h 662"/>
                  <a:gd name="T20" fmla="*/ 12 w 452"/>
                  <a:gd name="T21" fmla="*/ 198 h 662"/>
                  <a:gd name="T22" fmla="*/ 0 w 452"/>
                  <a:gd name="T23" fmla="*/ 220 h 6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662"/>
                  <a:gd name="T38" fmla="*/ 452 w 452"/>
                  <a:gd name="T39" fmla="*/ 662 h 6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662">
                    <a:moveTo>
                      <a:pt x="0" y="662"/>
                    </a:moveTo>
                    <a:lnTo>
                      <a:pt x="0" y="172"/>
                    </a:lnTo>
                    <a:lnTo>
                      <a:pt x="452" y="0"/>
                    </a:lnTo>
                    <a:lnTo>
                      <a:pt x="452" y="480"/>
                    </a:lnTo>
                    <a:lnTo>
                      <a:pt x="403" y="436"/>
                    </a:lnTo>
                    <a:lnTo>
                      <a:pt x="345" y="419"/>
                    </a:lnTo>
                    <a:lnTo>
                      <a:pt x="279" y="423"/>
                    </a:lnTo>
                    <a:lnTo>
                      <a:pt x="213" y="448"/>
                    </a:lnTo>
                    <a:lnTo>
                      <a:pt x="147" y="486"/>
                    </a:lnTo>
                    <a:lnTo>
                      <a:pt x="88" y="538"/>
                    </a:lnTo>
                    <a:lnTo>
                      <a:pt x="37" y="597"/>
                    </a:lnTo>
                    <a:lnTo>
                      <a:pt x="0" y="66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71" name="Freeform 226"/>
              <p:cNvSpPr>
                <a:spLocks noChangeArrowheads="1"/>
              </p:cNvSpPr>
              <p:nvPr/>
            </p:nvSpPr>
            <p:spPr bwMode="auto">
              <a:xfrm>
                <a:off x="2757" y="1198"/>
                <a:ext cx="151" cy="200"/>
              </a:xfrm>
              <a:custGeom>
                <a:avLst/>
                <a:gdLst>
                  <a:gd name="T0" fmla="*/ 0 w 452"/>
                  <a:gd name="T1" fmla="*/ 200 h 601"/>
                  <a:gd name="T2" fmla="*/ 0 w 452"/>
                  <a:gd name="T3" fmla="*/ 57 h 601"/>
                  <a:gd name="T4" fmla="*/ 151 w 452"/>
                  <a:gd name="T5" fmla="*/ 0 h 601"/>
                  <a:gd name="T6" fmla="*/ 151 w 452"/>
                  <a:gd name="T7" fmla="*/ 148 h 601"/>
                  <a:gd name="T8" fmla="*/ 135 w 452"/>
                  <a:gd name="T9" fmla="*/ 132 h 601"/>
                  <a:gd name="T10" fmla="*/ 116 w 452"/>
                  <a:gd name="T11" fmla="*/ 126 h 601"/>
                  <a:gd name="T12" fmla="*/ 94 w 452"/>
                  <a:gd name="T13" fmla="*/ 126 h 601"/>
                  <a:gd name="T14" fmla="*/ 72 w 452"/>
                  <a:gd name="T15" fmla="*/ 133 h 601"/>
                  <a:gd name="T16" fmla="*/ 50 w 452"/>
                  <a:gd name="T17" fmla="*/ 144 h 601"/>
                  <a:gd name="T18" fmla="*/ 30 w 452"/>
                  <a:gd name="T19" fmla="*/ 160 h 601"/>
                  <a:gd name="T20" fmla="*/ 13 w 452"/>
                  <a:gd name="T21" fmla="*/ 179 h 601"/>
                  <a:gd name="T22" fmla="*/ 0 w 452"/>
                  <a:gd name="T23" fmla="*/ 200 h 6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601"/>
                  <a:gd name="T38" fmla="*/ 452 w 452"/>
                  <a:gd name="T39" fmla="*/ 601 h 6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601">
                    <a:moveTo>
                      <a:pt x="0" y="601"/>
                    </a:moveTo>
                    <a:lnTo>
                      <a:pt x="0" y="172"/>
                    </a:lnTo>
                    <a:lnTo>
                      <a:pt x="452" y="0"/>
                    </a:lnTo>
                    <a:lnTo>
                      <a:pt x="452" y="444"/>
                    </a:lnTo>
                    <a:lnTo>
                      <a:pt x="403" y="398"/>
                    </a:lnTo>
                    <a:lnTo>
                      <a:pt x="346" y="379"/>
                    </a:lnTo>
                    <a:lnTo>
                      <a:pt x="281" y="380"/>
                    </a:lnTo>
                    <a:lnTo>
                      <a:pt x="216" y="399"/>
                    </a:lnTo>
                    <a:lnTo>
                      <a:pt x="150" y="433"/>
                    </a:lnTo>
                    <a:lnTo>
                      <a:pt x="91" y="481"/>
                    </a:lnTo>
                    <a:lnTo>
                      <a:pt x="39" y="538"/>
                    </a:lnTo>
                    <a:lnTo>
                      <a:pt x="0" y="60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72" name="Freeform 227"/>
              <p:cNvSpPr>
                <a:spLocks noChangeArrowheads="1"/>
              </p:cNvSpPr>
              <p:nvPr/>
            </p:nvSpPr>
            <p:spPr bwMode="auto">
              <a:xfrm>
                <a:off x="2757" y="1198"/>
                <a:ext cx="151" cy="180"/>
              </a:xfrm>
              <a:custGeom>
                <a:avLst/>
                <a:gdLst>
                  <a:gd name="T0" fmla="*/ 0 w 452"/>
                  <a:gd name="T1" fmla="*/ 180 h 540"/>
                  <a:gd name="T2" fmla="*/ 0 w 452"/>
                  <a:gd name="T3" fmla="*/ 57 h 540"/>
                  <a:gd name="T4" fmla="*/ 151 w 452"/>
                  <a:gd name="T5" fmla="*/ 0 h 540"/>
                  <a:gd name="T6" fmla="*/ 151 w 452"/>
                  <a:gd name="T7" fmla="*/ 136 h 540"/>
                  <a:gd name="T8" fmla="*/ 135 w 452"/>
                  <a:gd name="T9" fmla="*/ 121 h 540"/>
                  <a:gd name="T10" fmla="*/ 116 w 452"/>
                  <a:gd name="T11" fmla="*/ 113 h 540"/>
                  <a:gd name="T12" fmla="*/ 95 w 452"/>
                  <a:gd name="T13" fmla="*/ 112 h 540"/>
                  <a:gd name="T14" fmla="*/ 73 w 452"/>
                  <a:gd name="T15" fmla="*/ 117 h 540"/>
                  <a:gd name="T16" fmla="*/ 52 w 452"/>
                  <a:gd name="T17" fmla="*/ 127 h 540"/>
                  <a:gd name="T18" fmla="*/ 32 w 452"/>
                  <a:gd name="T19" fmla="*/ 141 h 540"/>
                  <a:gd name="T20" fmla="*/ 14 w 452"/>
                  <a:gd name="T21" fmla="*/ 159 h 540"/>
                  <a:gd name="T22" fmla="*/ 0 w 452"/>
                  <a:gd name="T23" fmla="*/ 18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540"/>
                  <a:gd name="T38" fmla="*/ 452 w 452"/>
                  <a:gd name="T39" fmla="*/ 540 h 5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540">
                    <a:moveTo>
                      <a:pt x="0" y="540"/>
                    </a:moveTo>
                    <a:lnTo>
                      <a:pt x="0" y="172"/>
                    </a:lnTo>
                    <a:lnTo>
                      <a:pt x="452" y="0"/>
                    </a:lnTo>
                    <a:lnTo>
                      <a:pt x="452" y="408"/>
                    </a:lnTo>
                    <a:lnTo>
                      <a:pt x="404" y="362"/>
                    </a:lnTo>
                    <a:lnTo>
                      <a:pt x="347" y="338"/>
                    </a:lnTo>
                    <a:lnTo>
                      <a:pt x="285" y="335"/>
                    </a:lnTo>
                    <a:lnTo>
                      <a:pt x="220" y="351"/>
                    </a:lnTo>
                    <a:lnTo>
                      <a:pt x="155" y="381"/>
                    </a:lnTo>
                    <a:lnTo>
                      <a:pt x="95" y="424"/>
                    </a:lnTo>
                    <a:lnTo>
                      <a:pt x="41" y="477"/>
                    </a:lnTo>
                    <a:lnTo>
                      <a:pt x="0" y="54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73" name="Freeform 228"/>
              <p:cNvSpPr>
                <a:spLocks noChangeArrowheads="1"/>
              </p:cNvSpPr>
              <p:nvPr/>
            </p:nvSpPr>
            <p:spPr bwMode="auto">
              <a:xfrm>
                <a:off x="2757" y="1198"/>
                <a:ext cx="151" cy="160"/>
              </a:xfrm>
              <a:custGeom>
                <a:avLst/>
                <a:gdLst>
                  <a:gd name="T0" fmla="*/ 0 w 452"/>
                  <a:gd name="T1" fmla="*/ 160 h 480"/>
                  <a:gd name="T2" fmla="*/ 0 w 452"/>
                  <a:gd name="T3" fmla="*/ 57 h 480"/>
                  <a:gd name="T4" fmla="*/ 151 w 452"/>
                  <a:gd name="T5" fmla="*/ 0 h 480"/>
                  <a:gd name="T6" fmla="*/ 151 w 452"/>
                  <a:gd name="T7" fmla="*/ 124 h 480"/>
                  <a:gd name="T8" fmla="*/ 135 w 452"/>
                  <a:gd name="T9" fmla="*/ 108 h 480"/>
                  <a:gd name="T10" fmla="*/ 117 w 452"/>
                  <a:gd name="T11" fmla="*/ 100 h 480"/>
                  <a:gd name="T12" fmla="*/ 96 w 452"/>
                  <a:gd name="T13" fmla="*/ 97 h 480"/>
                  <a:gd name="T14" fmla="*/ 74 w 452"/>
                  <a:gd name="T15" fmla="*/ 101 h 480"/>
                  <a:gd name="T16" fmla="*/ 53 w 452"/>
                  <a:gd name="T17" fmla="*/ 109 h 480"/>
                  <a:gd name="T18" fmla="*/ 33 w 452"/>
                  <a:gd name="T19" fmla="*/ 123 h 480"/>
                  <a:gd name="T20" fmla="*/ 15 w 452"/>
                  <a:gd name="T21" fmla="*/ 140 h 480"/>
                  <a:gd name="T22" fmla="*/ 0 w 452"/>
                  <a:gd name="T23" fmla="*/ 160 h 4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480"/>
                  <a:gd name="T38" fmla="*/ 452 w 452"/>
                  <a:gd name="T39" fmla="*/ 480 h 4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480">
                    <a:moveTo>
                      <a:pt x="0" y="480"/>
                    </a:moveTo>
                    <a:lnTo>
                      <a:pt x="0" y="172"/>
                    </a:lnTo>
                    <a:lnTo>
                      <a:pt x="452" y="0"/>
                    </a:lnTo>
                    <a:lnTo>
                      <a:pt x="452" y="372"/>
                    </a:lnTo>
                    <a:lnTo>
                      <a:pt x="404" y="325"/>
                    </a:lnTo>
                    <a:lnTo>
                      <a:pt x="349" y="299"/>
                    </a:lnTo>
                    <a:lnTo>
                      <a:pt x="287" y="292"/>
                    </a:lnTo>
                    <a:lnTo>
                      <a:pt x="223" y="303"/>
                    </a:lnTo>
                    <a:lnTo>
                      <a:pt x="159" y="328"/>
                    </a:lnTo>
                    <a:lnTo>
                      <a:pt x="99" y="368"/>
                    </a:lnTo>
                    <a:lnTo>
                      <a:pt x="44" y="419"/>
                    </a:lnTo>
                    <a:lnTo>
                      <a:pt x="0" y="48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74" name="Freeform 229"/>
              <p:cNvSpPr>
                <a:spLocks noChangeArrowheads="1"/>
              </p:cNvSpPr>
              <p:nvPr/>
            </p:nvSpPr>
            <p:spPr bwMode="auto">
              <a:xfrm>
                <a:off x="2757" y="1198"/>
                <a:ext cx="151" cy="139"/>
              </a:xfrm>
              <a:custGeom>
                <a:avLst/>
                <a:gdLst>
                  <a:gd name="T0" fmla="*/ 0 w 452"/>
                  <a:gd name="T1" fmla="*/ 139 h 419"/>
                  <a:gd name="T2" fmla="*/ 0 w 452"/>
                  <a:gd name="T3" fmla="*/ 57 h 419"/>
                  <a:gd name="T4" fmla="*/ 151 w 452"/>
                  <a:gd name="T5" fmla="*/ 0 h 419"/>
                  <a:gd name="T6" fmla="*/ 151 w 452"/>
                  <a:gd name="T7" fmla="*/ 111 h 419"/>
                  <a:gd name="T8" fmla="*/ 135 w 452"/>
                  <a:gd name="T9" fmla="*/ 96 h 419"/>
                  <a:gd name="T10" fmla="*/ 117 w 452"/>
                  <a:gd name="T11" fmla="*/ 86 h 419"/>
                  <a:gd name="T12" fmla="*/ 97 w 452"/>
                  <a:gd name="T13" fmla="*/ 83 h 419"/>
                  <a:gd name="T14" fmla="*/ 76 w 452"/>
                  <a:gd name="T15" fmla="*/ 85 h 419"/>
                  <a:gd name="T16" fmla="*/ 54 w 452"/>
                  <a:gd name="T17" fmla="*/ 92 h 419"/>
                  <a:gd name="T18" fmla="*/ 34 w 452"/>
                  <a:gd name="T19" fmla="*/ 103 h 419"/>
                  <a:gd name="T20" fmla="*/ 16 w 452"/>
                  <a:gd name="T21" fmla="*/ 119 h 419"/>
                  <a:gd name="T22" fmla="*/ 0 w 452"/>
                  <a:gd name="T23" fmla="*/ 139 h 4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419"/>
                  <a:gd name="T38" fmla="*/ 452 w 452"/>
                  <a:gd name="T39" fmla="*/ 419 h 4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419">
                    <a:moveTo>
                      <a:pt x="0" y="419"/>
                    </a:moveTo>
                    <a:lnTo>
                      <a:pt x="0" y="172"/>
                    </a:lnTo>
                    <a:lnTo>
                      <a:pt x="452" y="0"/>
                    </a:lnTo>
                    <a:lnTo>
                      <a:pt x="452" y="336"/>
                    </a:lnTo>
                    <a:lnTo>
                      <a:pt x="404" y="289"/>
                    </a:lnTo>
                    <a:lnTo>
                      <a:pt x="350" y="260"/>
                    </a:lnTo>
                    <a:lnTo>
                      <a:pt x="290" y="249"/>
                    </a:lnTo>
                    <a:lnTo>
                      <a:pt x="228" y="256"/>
                    </a:lnTo>
                    <a:lnTo>
                      <a:pt x="163" y="276"/>
                    </a:lnTo>
                    <a:lnTo>
                      <a:pt x="103" y="311"/>
                    </a:lnTo>
                    <a:lnTo>
                      <a:pt x="48" y="359"/>
                    </a:lnTo>
                    <a:lnTo>
                      <a:pt x="0" y="41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75" name="Freeform 230"/>
              <p:cNvSpPr>
                <a:spLocks noChangeArrowheads="1"/>
              </p:cNvSpPr>
              <p:nvPr/>
            </p:nvSpPr>
            <p:spPr bwMode="auto">
              <a:xfrm>
                <a:off x="2757" y="1198"/>
                <a:ext cx="151" cy="119"/>
              </a:xfrm>
              <a:custGeom>
                <a:avLst/>
                <a:gdLst>
                  <a:gd name="T0" fmla="*/ 0 w 452"/>
                  <a:gd name="T1" fmla="*/ 119 h 358"/>
                  <a:gd name="T2" fmla="*/ 0 w 452"/>
                  <a:gd name="T3" fmla="*/ 57 h 358"/>
                  <a:gd name="T4" fmla="*/ 151 w 452"/>
                  <a:gd name="T5" fmla="*/ 0 h 358"/>
                  <a:gd name="T6" fmla="*/ 151 w 452"/>
                  <a:gd name="T7" fmla="*/ 100 h 358"/>
                  <a:gd name="T8" fmla="*/ 135 w 452"/>
                  <a:gd name="T9" fmla="*/ 83 h 358"/>
                  <a:gd name="T10" fmla="*/ 117 w 452"/>
                  <a:gd name="T11" fmla="*/ 73 h 358"/>
                  <a:gd name="T12" fmla="*/ 98 w 452"/>
                  <a:gd name="T13" fmla="*/ 68 h 358"/>
                  <a:gd name="T14" fmla="*/ 77 w 452"/>
                  <a:gd name="T15" fmla="*/ 69 h 358"/>
                  <a:gd name="T16" fmla="*/ 56 w 452"/>
                  <a:gd name="T17" fmla="*/ 74 h 358"/>
                  <a:gd name="T18" fmla="*/ 36 w 452"/>
                  <a:gd name="T19" fmla="*/ 85 h 358"/>
                  <a:gd name="T20" fmla="*/ 17 w 452"/>
                  <a:gd name="T21" fmla="*/ 99 h 358"/>
                  <a:gd name="T22" fmla="*/ 0 w 452"/>
                  <a:gd name="T23" fmla="*/ 119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358"/>
                  <a:gd name="T38" fmla="*/ 452 w 452"/>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358">
                    <a:moveTo>
                      <a:pt x="0" y="358"/>
                    </a:moveTo>
                    <a:lnTo>
                      <a:pt x="0" y="172"/>
                    </a:lnTo>
                    <a:lnTo>
                      <a:pt x="452" y="0"/>
                    </a:lnTo>
                    <a:lnTo>
                      <a:pt x="452" y="300"/>
                    </a:lnTo>
                    <a:lnTo>
                      <a:pt x="405" y="250"/>
                    </a:lnTo>
                    <a:lnTo>
                      <a:pt x="351" y="219"/>
                    </a:lnTo>
                    <a:lnTo>
                      <a:pt x="292" y="205"/>
                    </a:lnTo>
                    <a:lnTo>
                      <a:pt x="231" y="207"/>
                    </a:lnTo>
                    <a:lnTo>
                      <a:pt x="168" y="222"/>
                    </a:lnTo>
                    <a:lnTo>
                      <a:pt x="108" y="255"/>
                    </a:lnTo>
                    <a:lnTo>
                      <a:pt x="51" y="299"/>
                    </a:lnTo>
                    <a:lnTo>
                      <a:pt x="0" y="35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76" name="Freeform 231"/>
              <p:cNvSpPr>
                <a:spLocks noChangeArrowheads="1"/>
              </p:cNvSpPr>
              <p:nvPr/>
            </p:nvSpPr>
            <p:spPr bwMode="auto">
              <a:xfrm>
                <a:off x="2757" y="1198"/>
                <a:ext cx="151" cy="99"/>
              </a:xfrm>
              <a:custGeom>
                <a:avLst/>
                <a:gdLst>
                  <a:gd name="T0" fmla="*/ 0 w 452"/>
                  <a:gd name="T1" fmla="*/ 99 h 297"/>
                  <a:gd name="T2" fmla="*/ 0 w 452"/>
                  <a:gd name="T3" fmla="*/ 57 h 297"/>
                  <a:gd name="T4" fmla="*/ 151 w 452"/>
                  <a:gd name="T5" fmla="*/ 0 h 297"/>
                  <a:gd name="T6" fmla="*/ 151 w 452"/>
                  <a:gd name="T7" fmla="*/ 88 h 297"/>
                  <a:gd name="T8" fmla="*/ 135 w 452"/>
                  <a:gd name="T9" fmla="*/ 71 h 297"/>
                  <a:gd name="T10" fmla="*/ 118 w 452"/>
                  <a:gd name="T11" fmla="*/ 60 h 297"/>
                  <a:gd name="T12" fmla="*/ 99 w 452"/>
                  <a:gd name="T13" fmla="*/ 54 h 297"/>
                  <a:gd name="T14" fmla="*/ 79 w 452"/>
                  <a:gd name="T15" fmla="*/ 53 h 297"/>
                  <a:gd name="T16" fmla="*/ 58 w 452"/>
                  <a:gd name="T17" fmla="*/ 57 h 297"/>
                  <a:gd name="T18" fmla="*/ 37 w 452"/>
                  <a:gd name="T19" fmla="*/ 66 h 297"/>
                  <a:gd name="T20" fmla="*/ 18 w 452"/>
                  <a:gd name="T21" fmla="*/ 80 h 297"/>
                  <a:gd name="T22" fmla="*/ 0 w 452"/>
                  <a:gd name="T23" fmla="*/ 99 h 2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297"/>
                  <a:gd name="T38" fmla="*/ 452 w 452"/>
                  <a:gd name="T39" fmla="*/ 297 h 2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297">
                    <a:moveTo>
                      <a:pt x="0" y="297"/>
                    </a:moveTo>
                    <a:lnTo>
                      <a:pt x="0" y="172"/>
                    </a:lnTo>
                    <a:lnTo>
                      <a:pt x="452" y="0"/>
                    </a:lnTo>
                    <a:lnTo>
                      <a:pt x="452" y="264"/>
                    </a:lnTo>
                    <a:lnTo>
                      <a:pt x="405" y="214"/>
                    </a:lnTo>
                    <a:lnTo>
                      <a:pt x="353" y="180"/>
                    </a:lnTo>
                    <a:lnTo>
                      <a:pt x="295" y="161"/>
                    </a:lnTo>
                    <a:lnTo>
                      <a:pt x="235" y="159"/>
                    </a:lnTo>
                    <a:lnTo>
                      <a:pt x="173" y="171"/>
                    </a:lnTo>
                    <a:lnTo>
                      <a:pt x="112" y="199"/>
                    </a:lnTo>
                    <a:lnTo>
                      <a:pt x="54" y="240"/>
                    </a:lnTo>
                    <a:lnTo>
                      <a:pt x="0" y="297"/>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77" name="Freeform 232"/>
              <p:cNvSpPr>
                <a:spLocks noChangeArrowheads="1"/>
              </p:cNvSpPr>
              <p:nvPr/>
            </p:nvSpPr>
            <p:spPr bwMode="auto">
              <a:xfrm>
                <a:off x="2757" y="1198"/>
                <a:ext cx="151" cy="79"/>
              </a:xfrm>
              <a:custGeom>
                <a:avLst/>
                <a:gdLst>
                  <a:gd name="T0" fmla="*/ 0 w 452"/>
                  <a:gd name="T1" fmla="*/ 79 h 237"/>
                  <a:gd name="T2" fmla="*/ 0 w 452"/>
                  <a:gd name="T3" fmla="*/ 57 h 237"/>
                  <a:gd name="T4" fmla="*/ 151 w 452"/>
                  <a:gd name="T5" fmla="*/ 0 h 237"/>
                  <a:gd name="T6" fmla="*/ 151 w 452"/>
                  <a:gd name="T7" fmla="*/ 76 h 237"/>
                  <a:gd name="T8" fmla="*/ 136 w 452"/>
                  <a:gd name="T9" fmla="*/ 59 h 237"/>
                  <a:gd name="T10" fmla="*/ 118 w 452"/>
                  <a:gd name="T11" fmla="*/ 47 h 237"/>
                  <a:gd name="T12" fmla="*/ 99 w 452"/>
                  <a:gd name="T13" fmla="*/ 39 h 237"/>
                  <a:gd name="T14" fmla="*/ 80 w 452"/>
                  <a:gd name="T15" fmla="*/ 37 h 237"/>
                  <a:gd name="T16" fmla="*/ 59 w 452"/>
                  <a:gd name="T17" fmla="*/ 39 h 237"/>
                  <a:gd name="T18" fmla="*/ 39 w 452"/>
                  <a:gd name="T19" fmla="*/ 47 h 237"/>
                  <a:gd name="T20" fmla="*/ 19 w 452"/>
                  <a:gd name="T21" fmla="*/ 60 h 237"/>
                  <a:gd name="T22" fmla="*/ 0 w 452"/>
                  <a:gd name="T23" fmla="*/ 79 h 2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2"/>
                  <a:gd name="T37" fmla="*/ 0 h 237"/>
                  <a:gd name="T38" fmla="*/ 452 w 452"/>
                  <a:gd name="T39" fmla="*/ 237 h 2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2" h="237">
                    <a:moveTo>
                      <a:pt x="0" y="237"/>
                    </a:moveTo>
                    <a:lnTo>
                      <a:pt x="0" y="172"/>
                    </a:lnTo>
                    <a:lnTo>
                      <a:pt x="452" y="0"/>
                    </a:lnTo>
                    <a:lnTo>
                      <a:pt x="452" y="229"/>
                    </a:lnTo>
                    <a:lnTo>
                      <a:pt x="406" y="177"/>
                    </a:lnTo>
                    <a:lnTo>
                      <a:pt x="354" y="140"/>
                    </a:lnTo>
                    <a:lnTo>
                      <a:pt x="297" y="117"/>
                    </a:lnTo>
                    <a:lnTo>
                      <a:pt x="238" y="111"/>
                    </a:lnTo>
                    <a:lnTo>
                      <a:pt x="177" y="118"/>
                    </a:lnTo>
                    <a:lnTo>
                      <a:pt x="116" y="142"/>
                    </a:lnTo>
                    <a:lnTo>
                      <a:pt x="56" y="181"/>
                    </a:lnTo>
                    <a:lnTo>
                      <a:pt x="0" y="23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78" name="Freeform 233"/>
              <p:cNvSpPr>
                <a:spLocks noChangeArrowheads="1"/>
              </p:cNvSpPr>
              <p:nvPr/>
            </p:nvSpPr>
            <p:spPr bwMode="auto">
              <a:xfrm>
                <a:off x="2757" y="1198"/>
                <a:ext cx="151" cy="1933"/>
              </a:xfrm>
              <a:custGeom>
                <a:avLst/>
                <a:gdLst>
                  <a:gd name="T0" fmla="*/ 151 w 452"/>
                  <a:gd name="T1" fmla="*/ 1933 h 5800"/>
                  <a:gd name="T2" fmla="*/ 151 w 452"/>
                  <a:gd name="T3" fmla="*/ 0 h 5800"/>
                  <a:gd name="T4" fmla="*/ 0 w 452"/>
                  <a:gd name="T5" fmla="*/ 57 h 5800"/>
                  <a:gd name="T6" fmla="*/ 0 w 452"/>
                  <a:gd name="T7" fmla="*/ 1694 h 5800"/>
                  <a:gd name="T8" fmla="*/ 151 w 452"/>
                  <a:gd name="T9" fmla="*/ 1933 h 5800"/>
                  <a:gd name="T10" fmla="*/ 0 60000 65536"/>
                  <a:gd name="T11" fmla="*/ 0 60000 65536"/>
                  <a:gd name="T12" fmla="*/ 0 60000 65536"/>
                  <a:gd name="T13" fmla="*/ 0 60000 65536"/>
                  <a:gd name="T14" fmla="*/ 0 60000 65536"/>
                  <a:gd name="T15" fmla="*/ 0 w 452"/>
                  <a:gd name="T16" fmla="*/ 0 h 5800"/>
                  <a:gd name="T17" fmla="*/ 452 w 452"/>
                  <a:gd name="T18" fmla="*/ 5800 h 5800"/>
                </a:gdLst>
                <a:ahLst/>
                <a:cxnLst>
                  <a:cxn ang="T10">
                    <a:pos x="T0" y="T1"/>
                  </a:cxn>
                  <a:cxn ang="T11">
                    <a:pos x="T2" y="T3"/>
                  </a:cxn>
                  <a:cxn ang="T12">
                    <a:pos x="T4" y="T5"/>
                  </a:cxn>
                  <a:cxn ang="T13">
                    <a:pos x="T6" y="T7"/>
                  </a:cxn>
                  <a:cxn ang="T14">
                    <a:pos x="T8" y="T9"/>
                  </a:cxn>
                </a:cxnLst>
                <a:rect l="T15" t="T16" r="T17" b="T18"/>
                <a:pathLst>
                  <a:path w="452" h="5800">
                    <a:moveTo>
                      <a:pt x="452" y="5800"/>
                    </a:moveTo>
                    <a:lnTo>
                      <a:pt x="452" y="0"/>
                    </a:lnTo>
                    <a:lnTo>
                      <a:pt x="0" y="172"/>
                    </a:lnTo>
                    <a:lnTo>
                      <a:pt x="0" y="5082"/>
                    </a:lnTo>
                    <a:lnTo>
                      <a:pt x="452" y="5800"/>
                    </a:lnTo>
                  </a:path>
                </a:pathLst>
              </a:custGeom>
              <a:noFill/>
              <a:ln w="46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279" name="Freeform 234"/>
              <p:cNvSpPr>
                <a:spLocks noChangeArrowheads="1"/>
              </p:cNvSpPr>
              <p:nvPr/>
            </p:nvSpPr>
            <p:spPr bwMode="auto">
              <a:xfrm>
                <a:off x="3204" y="1211"/>
                <a:ext cx="559" cy="558"/>
              </a:xfrm>
              <a:custGeom>
                <a:avLst/>
                <a:gdLst>
                  <a:gd name="T0" fmla="*/ 169 w 1679"/>
                  <a:gd name="T1" fmla="*/ 0 h 1673"/>
                  <a:gd name="T2" fmla="*/ 559 w 1679"/>
                  <a:gd name="T3" fmla="*/ 11 h 1673"/>
                  <a:gd name="T4" fmla="*/ 559 w 1679"/>
                  <a:gd name="T5" fmla="*/ 549 h 1673"/>
                  <a:gd name="T6" fmla="*/ 0 w 1679"/>
                  <a:gd name="T7" fmla="*/ 558 h 1673"/>
                  <a:gd name="T8" fmla="*/ 66 w 1679"/>
                  <a:gd name="T9" fmla="*/ 529 h 1673"/>
                  <a:gd name="T10" fmla="*/ 117 w 1679"/>
                  <a:gd name="T11" fmla="*/ 470 h 1673"/>
                  <a:gd name="T12" fmla="*/ 152 w 1679"/>
                  <a:gd name="T13" fmla="*/ 391 h 1673"/>
                  <a:gd name="T14" fmla="*/ 175 w 1679"/>
                  <a:gd name="T15" fmla="*/ 299 h 1673"/>
                  <a:gd name="T16" fmla="*/ 186 w 1679"/>
                  <a:gd name="T17" fmla="*/ 205 h 1673"/>
                  <a:gd name="T18" fmla="*/ 188 w 1679"/>
                  <a:gd name="T19" fmla="*/ 118 h 1673"/>
                  <a:gd name="T20" fmla="*/ 182 w 1679"/>
                  <a:gd name="T21" fmla="*/ 46 h 1673"/>
                  <a:gd name="T22" fmla="*/ 169 w 1679"/>
                  <a:gd name="T23" fmla="*/ 0 h 16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9"/>
                  <a:gd name="T37" fmla="*/ 0 h 1673"/>
                  <a:gd name="T38" fmla="*/ 1679 w 1679"/>
                  <a:gd name="T39" fmla="*/ 1673 h 16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9" h="1673">
                    <a:moveTo>
                      <a:pt x="509" y="0"/>
                    </a:moveTo>
                    <a:lnTo>
                      <a:pt x="1679" y="34"/>
                    </a:lnTo>
                    <a:lnTo>
                      <a:pt x="1679" y="1646"/>
                    </a:lnTo>
                    <a:lnTo>
                      <a:pt x="0" y="1673"/>
                    </a:lnTo>
                    <a:lnTo>
                      <a:pt x="199" y="1586"/>
                    </a:lnTo>
                    <a:lnTo>
                      <a:pt x="350" y="1410"/>
                    </a:lnTo>
                    <a:lnTo>
                      <a:pt x="457" y="1171"/>
                    </a:lnTo>
                    <a:lnTo>
                      <a:pt x="526" y="897"/>
                    </a:lnTo>
                    <a:lnTo>
                      <a:pt x="559" y="615"/>
                    </a:lnTo>
                    <a:lnTo>
                      <a:pt x="565" y="353"/>
                    </a:lnTo>
                    <a:lnTo>
                      <a:pt x="547" y="138"/>
                    </a:lnTo>
                    <a:lnTo>
                      <a:pt x="509"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0" name="Freeform 235"/>
              <p:cNvSpPr>
                <a:spLocks noChangeArrowheads="1"/>
              </p:cNvSpPr>
              <p:nvPr/>
            </p:nvSpPr>
            <p:spPr bwMode="auto">
              <a:xfrm>
                <a:off x="3226" y="1212"/>
                <a:ext cx="537" cy="557"/>
              </a:xfrm>
              <a:custGeom>
                <a:avLst/>
                <a:gdLst>
                  <a:gd name="T0" fmla="*/ 0 w 1612"/>
                  <a:gd name="T1" fmla="*/ 557 h 1669"/>
                  <a:gd name="T2" fmla="*/ 66 w 1612"/>
                  <a:gd name="T3" fmla="*/ 529 h 1669"/>
                  <a:gd name="T4" fmla="*/ 116 w 1612"/>
                  <a:gd name="T5" fmla="*/ 471 h 1669"/>
                  <a:gd name="T6" fmla="*/ 152 w 1612"/>
                  <a:gd name="T7" fmla="*/ 391 h 1669"/>
                  <a:gd name="T8" fmla="*/ 175 w 1612"/>
                  <a:gd name="T9" fmla="*/ 300 h 1669"/>
                  <a:gd name="T10" fmla="*/ 186 w 1612"/>
                  <a:gd name="T11" fmla="*/ 206 h 1669"/>
                  <a:gd name="T12" fmla="*/ 188 w 1612"/>
                  <a:gd name="T13" fmla="*/ 118 h 1669"/>
                  <a:gd name="T14" fmla="*/ 182 w 1612"/>
                  <a:gd name="T15" fmla="*/ 46 h 1669"/>
                  <a:gd name="T16" fmla="*/ 170 w 1612"/>
                  <a:gd name="T17" fmla="*/ 0 h 1669"/>
                  <a:gd name="T18" fmla="*/ 537 w 1612"/>
                  <a:gd name="T19" fmla="*/ 10 h 1669"/>
                  <a:gd name="T20" fmla="*/ 537 w 1612"/>
                  <a:gd name="T21" fmla="*/ 548 h 1669"/>
                  <a:gd name="T22" fmla="*/ 0 w 1612"/>
                  <a:gd name="T23" fmla="*/ 557 h 16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12"/>
                  <a:gd name="T37" fmla="*/ 0 h 1669"/>
                  <a:gd name="T38" fmla="*/ 1612 w 1612"/>
                  <a:gd name="T39" fmla="*/ 1669 h 16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12" h="1669">
                    <a:moveTo>
                      <a:pt x="0" y="1669"/>
                    </a:moveTo>
                    <a:lnTo>
                      <a:pt x="198" y="1584"/>
                    </a:lnTo>
                    <a:lnTo>
                      <a:pt x="348" y="1410"/>
                    </a:lnTo>
                    <a:lnTo>
                      <a:pt x="456" y="1171"/>
                    </a:lnTo>
                    <a:lnTo>
                      <a:pt x="525" y="898"/>
                    </a:lnTo>
                    <a:lnTo>
                      <a:pt x="559" y="616"/>
                    </a:lnTo>
                    <a:lnTo>
                      <a:pt x="565" y="354"/>
                    </a:lnTo>
                    <a:lnTo>
                      <a:pt x="547" y="139"/>
                    </a:lnTo>
                    <a:lnTo>
                      <a:pt x="511" y="0"/>
                    </a:lnTo>
                    <a:lnTo>
                      <a:pt x="1612" y="31"/>
                    </a:lnTo>
                    <a:lnTo>
                      <a:pt x="1612" y="1643"/>
                    </a:lnTo>
                    <a:lnTo>
                      <a:pt x="0" y="166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1" name="Freeform 236"/>
              <p:cNvSpPr>
                <a:spLocks noChangeArrowheads="1"/>
              </p:cNvSpPr>
              <p:nvPr/>
            </p:nvSpPr>
            <p:spPr bwMode="auto">
              <a:xfrm>
                <a:off x="3249" y="1213"/>
                <a:ext cx="514" cy="555"/>
              </a:xfrm>
              <a:custGeom>
                <a:avLst/>
                <a:gdLst>
                  <a:gd name="T0" fmla="*/ 0 w 1544"/>
                  <a:gd name="T1" fmla="*/ 555 h 1666"/>
                  <a:gd name="T2" fmla="*/ 65 w 1544"/>
                  <a:gd name="T3" fmla="*/ 527 h 1666"/>
                  <a:gd name="T4" fmla="*/ 115 w 1544"/>
                  <a:gd name="T5" fmla="*/ 469 h 1666"/>
                  <a:gd name="T6" fmla="*/ 151 w 1544"/>
                  <a:gd name="T7" fmla="*/ 391 h 1666"/>
                  <a:gd name="T8" fmla="*/ 174 w 1544"/>
                  <a:gd name="T9" fmla="*/ 299 h 1666"/>
                  <a:gd name="T10" fmla="*/ 186 w 1544"/>
                  <a:gd name="T11" fmla="*/ 206 h 1666"/>
                  <a:gd name="T12" fmla="*/ 188 w 1544"/>
                  <a:gd name="T13" fmla="*/ 118 h 1666"/>
                  <a:gd name="T14" fmla="*/ 182 w 1544"/>
                  <a:gd name="T15" fmla="*/ 46 h 1666"/>
                  <a:gd name="T16" fmla="*/ 170 w 1544"/>
                  <a:gd name="T17" fmla="*/ 0 h 1666"/>
                  <a:gd name="T18" fmla="*/ 514 w 1544"/>
                  <a:gd name="T19" fmla="*/ 10 h 1666"/>
                  <a:gd name="T20" fmla="*/ 514 w 1544"/>
                  <a:gd name="T21" fmla="*/ 547 h 1666"/>
                  <a:gd name="T22" fmla="*/ 0 w 1544"/>
                  <a:gd name="T23" fmla="*/ 555 h 16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4"/>
                  <a:gd name="T37" fmla="*/ 0 h 1666"/>
                  <a:gd name="T38" fmla="*/ 1544 w 1544"/>
                  <a:gd name="T39" fmla="*/ 1666 h 16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4" h="1666">
                    <a:moveTo>
                      <a:pt x="0" y="1666"/>
                    </a:moveTo>
                    <a:lnTo>
                      <a:pt x="196" y="1583"/>
                    </a:lnTo>
                    <a:lnTo>
                      <a:pt x="346" y="1409"/>
                    </a:lnTo>
                    <a:lnTo>
                      <a:pt x="454" y="1173"/>
                    </a:lnTo>
                    <a:lnTo>
                      <a:pt x="523" y="899"/>
                    </a:lnTo>
                    <a:lnTo>
                      <a:pt x="559" y="617"/>
                    </a:lnTo>
                    <a:lnTo>
                      <a:pt x="566" y="355"/>
                    </a:lnTo>
                    <a:lnTo>
                      <a:pt x="548" y="139"/>
                    </a:lnTo>
                    <a:lnTo>
                      <a:pt x="512" y="0"/>
                    </a:lnTo>
                    <a:lnTo>
                      <a:pt x="1544" y="29"/>
                    </a:lnTo>
                    <a:lnTo>
                      <a:pt x="1544" y="1641"/>
                    </a:lnTo>
                    <a:lnTo>
                      <a:pt x="0" y="1666"/>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2" name="Freeform 237"/>
              <p:cNvSpPr>
                <a:spLocks noChangeArrowheads="1"/>
              </p:cNvSpPr>
              <p:nvPr/>
            </p:nvSpPr>
            <p:spPr bwMode="auto">
              <a:xfrm>
                <a:off x="3271" y="1214"/>
                <a:ext cx="492" cy="554"/>
              </a:xfrm>
              <a:custGeom>
                <a:avLst/>
                <a:gdLst>
                  <a:gd name="T0" fmla="*/ 0 w 1477"/>
                  <a:gd name="T1" fmla="*/ 554 h 1663"/>
                  <a:gd name="T2" fmla="*/ 65 w 1477"/>
                  <a:gd name="T3" fmla="*/ 527 h 1663"/>
                  <a:gd name="T4" fmla="*/ 115 w 1477"/>
                  <a:gd name="T5" fmla="*/ 470 h 1663"/>
                  <a:gd name="T6" fmla="*/ 151 w 1477"/>
                  <a:gd name="T7" fmla="*/ 391 h 1663"/>
                  <a:gd name="T8" fmla="*/ 175 w 1477"/>
                  <a:gd name="T9" fmla="*/ 300 h 1663"/>
                  <a:gd name="T10" fmla="*/ 186 w 1477"/>
                  <a:gd name="T11" fmla="*/ 206 h 1663"/>
                  <a:gd name="T12" fmla="*/ 189 w 1477"/>
                  <a:gd name="T13" fmla="*/ 119 h 1663"/>
                  <a:gd name="T14" fmla="*/ 184 w 1477"/>
                  <a:gd name="T15" fmla="*/ 47 h 1663"/>
                  <a:gd name="T16" fmla="*/ 171 w 1477"/>
                  <a:gd name="T17" fmla="*/ 0 h 1663"/>
                  <a:gd name="T18" fmla="*/ 492 w 1477"/>
                  <a:gd name="T19" fmla="*/ 9 h 1663"/>
                  <a:gd name="T20" fmla="*/ 492 w 1477"/>
                  <a:gd name="T21" fmla="*/ 546 h 1663"/>
                  <a:gd name="T22" fmla="*/ 0 w 1477"/>
                  <a:gd name="T23" fmla="*/ 554 h 16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77"/>
                  <a:gd name="T37" fmla="*/ 0 h 1663"/>
                  <a:gd name="T38" fmla="*/ 1477 w 1477"/>
                  <a:gd name="T39" fmla="*/ 1663 h 16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77" h="1663">
                    <a:moveTo>
                      <a:pt x="0" y="1663"/>
                    </a:moveTo>
                    <a:lnTo>
                      <a:pt x="196" y="1582"/>
                    </a:lnTo>
                    <a:lnTo>
                      <a:pt x="346" y="1410"/>
                    </a:lnTo>
                    <a:lnTo>
                      <a:pt x="453" y="1174"/>
                    </a:lnTo>
                    <a:lnTo>
                      <a:pt x="524" y="902"/>
                    </a:lnTo>
                    <a:lnTo>
                      <a:pt x="559" y="619"/>
                    </a:lnTo>
                    <a:lnTo>
                      <a:pt x="567" y="358"/>
                    </a:lnTo>
                    <a:lnTo>
                      <a:pt x="551" y="140"/>
                    </a:lnTo>
                    <a:lnTo>
                      <a:pt x="514" y="0"/>
                    </a:lnTo>
                    <a:lnTo>
                      <a:pt x="1477" y="27"/>
                    </a:lnTo>
                    <a:lnTo>
                      <a:pt x="1477" y="1639"/>
                    </a:lnTo>
                    <a:lnTo>
                      <a:pt x="0" y="1663"/>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3" name="Freeform 238"/>
              <p:cNvSpPr>
                <a:spLocks noChangeArrowheads="1"/>
              </p:cNvSpPr>
              <p:nvPr/>
            </p:nvSpPr>
            <p:spPr bwMode="auto">
              <a:xfrm>
                <a:off x="3293" y="1214"/>
                <a:ext cx="470" cy="554"/>
              </a:xfrm>
              <a:custGeom>
                <a:avLst/>
                <a:gdLst>
                  <a:gd name="T0" fmla="*/ 0 w 1411"/>
                  <a:gd name="T1" fmla="*/ 554 h 1660"/>
                  <a:gd name="T2" fmla="*/ 65 w 1411"/>
                  <a:gd name="T3" fmla="*/ 527 h 1660"/>
                  <a:gd name="T4" fmla="*/ 115 w 1411"/>
                  <a:gd name="T5" fmla="*/ 470 h 1660"/>
                  <a:gd name="T6" fmla="*/ 151 w 1411"/>
                  <a:gd name="T7" fmla="*/ 392 h 1660"/>
                  <a:gd name="T8" fmla="*/ 175 w 1411"/>
                  <a:gd name="T9" fmla="*/ 301 h 1660"/>
                  <a:gd name="T10" fmla="*/ 187 w 1411"/>
                  <a:gd name="T11" fmla="*/ 207 h 1660"/>
                  <a:gd name="T12" fmla="*/ 189 w 1411"/>
                  <a:gd name="T13" fmla="*/ 120 h 1660"/>
                  <a:gd name="T14" fmla="*/ 184 w 1411"/>
                  <a:gd name="T15" fmla="*/ 47 h 1660"/>
                  <a:gd name="T16" fmla="*/ 172 w 1411"/>
                  <a:gd name="T17" fmla="*/ 0 h 1660"/>
                  <a:gd name="T18" fmla="*/ 470 w 1411"/>
                  <a:gd name="T19" fmla="*/ 8 h 1660"/>
                  <a:gd name="T20" fmla="*/ 470 w 1411"/>
                  <a:gd name="T21" fmla="*/ 546 h 1660"/>
                  <a:gd name="T22" fmla="*/ 0 w 1411"/>
                  <a:gd name="T23" fmla="*/ 554 h 16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11"/>
                  <a:gd name="T37" fmla="*/ 0 h 1660"/>
                  <a:gd name="T38" fmla="*/ 1411 w 1411"/>
                  <a:gd name="T39" fmla="*/ 1660 h 16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11" h="1660">
                    <a:moveTo>
                      <a:pt x="0" y="1660"/>
                    </a:moveTo>
                    <a:lnTo>
                      <a:pt x="195" y="1580"/>
                    </a:lnTo>
                    <a:lnTo>
                      <a:pt x="345" y="1409"/>
                    </a:lnTo>
                    <a:lnTo>
                      <a:pt x="452" y="1175"/>
                    </a:lnTo>
                    <a:lnTo>
                      <a:pt x="524" y="903"/>
                    </a:lnTo>
                    <a:lnTo>
                      <a:pt x="560" y="621"/>
                    </a:lnTo>
                    <a:lnTo>
                      <a:pt x="568" y="359"/>
                    </a:lnTo>
                    <a:lnTo>
                      <a:pt x="552" y="141"/>
                    </a:lnTo>
                    <a:lnTo>
                      <a:pt x="517" y="0"/>
                    </a:lnTo>
                    <a:lnTo>
                      <a:pt x="1411" y="25"/>
                    </a:lnTo>
                    <a:lnTo>
                      <a:pt x="1411" y="1637"/>
                    </a:lnTo>
                    <a:lnTo>
                      <a:pt x="0" y="166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4" name="Freeform 239"/>
              <p:cNvSpPr>
                <a:spLocks noChangeArrowheads="1"/>
              </p:cNvSpPr>
              <p:nvPr/>
            </p:nvSpPr>
            <p:spPr bwMode="auto">
              <a:xfrm>
                <a:off x="3315" y="1215"/>
                <a:ext cx="448" cy="552"/>
              </a:xfrm>
              <a:custGeom>
                <a:avLst/>
                <a:gdLst>
                  <a:gd name="T0" fmla="*/ 0 w 1344"/>
                  <a:gd name="T1" fmla="*/ 552 h 1657"/>
                  <a:gd name="T2" fmla="*/ 65 w 1344"/>
                  <a:gd name="T3" fmla="*/ 526 h 1657"/>
                  <a:gd name="T4" fmla="*/ 115 w 1344"/>
                  <a:gd name="T5" fmla="*/ 470 h 1657"/>
                  <a:gd name="T6" fmla="*/ 151 w 1344"/>
                  <a:gd name="T7" fmla="*/ 392 h 1657"/>
                  <a:gd name="T8" fmla="*/ 174 w 1344"/>
                  <a:gd name="T9" fmla="*/ 301 h 1657"/>
                  <a:gd name="T10" fmla="*/ 187 w 1344"/>
                  <a:gd name="T11" fmla="*/ 208 h 1657"/>
                  <a:gd name="T12" fmla="*/ 190 w 1344"/>
                  <a:gd name="T13" fmla="*/ 120 h 1657"/>
                  <a:gd name="T14" fmla="*/ 185 w 1344"/>
                  <a:gd name="T15" fmla="*/ 48 h 1657"/>
                  <a:gd name="T16" fmla="*/ 173 w 1344"/>
                  <a:gd name="T17" fmla="*/ 0 h 1657"/>
                  <a:gd name="T18" fmla="*/ 448 w 1344"/>
                  <a:gd name="T19" fmla="*/ 8 h 1657"/>
                  <a:gd name="T20" fmla="*/ 448 w 1344"/>
                  <a:gd name="T21" fmla="*/ 545 h 1657"/>
                  <a:gd name="T22" fmla="*/ 0 w 1344"/>
                  <a:gd name="T23" fmla="*/ 552 h 16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4"/>
                  <a:gd name="T37" fmla="*/ 0 h 1657"/>
                  <a:gd name="T38" fmla="*/ 1344 w 1344"/>
                  <a:gd name="T39" fmla="*/ 1657 h 16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4" h="1657">
                    <a:moveTo>
                      <a:pt x="0" y="1657"/>
                    </a:moveTo>
                    <a:lnTo>
                      <a:pt x="195" y="1579"/>
                    </a:lnTo>
                    <a:lnTo>
                      <a:pt x="344" y="1411"/>
                    </a:lnTo>
                    <a:lnTo>
                      <a:pt x="452" y="1176"/>
                    </a:lnTo>
                    <a:lnTo>
                      <a:pt x="523" y="905"/>
                    </a:lnTo>
                    <a:lnTo>
                      <a:pt x="560" y="624"/>
                    </a:lnTo>
                    <a:lnTo>
                      <a:pt x="570" y="361"/>
                    </a:lnTo>
                    <a:lnTo>
                      <a:pt x="554" y="143"/>
                    </a:lnTo>
                    <a:lnTo>
                      <a:pt x="519" y="0"/>
                    </a:lnTo>
                    <a:lnTo>
                      <a:pt x="1344" y="23"/>
                    </a:lnTo>
                    <a:lnTo>
                      <a:pt x="1344" y="1635"/>
                    </a:lnTo>
                    <a:lnTo>
                      <a:pt x="0" y="1657"/>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5" name="Freeform 240"/>
              <p:cNvSpPr>
                <a:spLocks noChangeArrowheads="1"/>
              </p:cNvSpPr>
              <p:nvPr/>
            </p:nvSpPr>
            <p:spPr bwMode="auto">
              <a:xfrm>
                <a:off x="3338" y="1216"/>
                <a:ext cx="425" cy="551"/>
              </a:xfrm>
              <a:custGeom>
                <a:avLst/>
                <a:gdLst>
                  <a:gd name="T0" fmla="*/ 0 w 1276"/>
                  <a:gd name="T1" fmla="*/ 551 h 1654"/>
                  <a:gd name="T2" fmla="*/ 64 w 1276"/>
                  <a:gd name="T3" fmla="*/ 526 h 1654"/>
                  <a:gd name="T4" fmla="*/ 114 w 1276"/>
                  <a:gd name="T5" fmla="*/ 470 h 1654"/>
                  <a:gd name="T6" fmla="*/ 150 w 1276"/>
                  <a:gd name="T7" fmla="*/ 392 h 1654"/>
                  <a:gd name="T8" fmla="*/ 174 w 1276"/>
                  <a:gd name="T9" fmla="*/ 302 h 1654"/>
                  <a:gd name="T10" fmla="*/ 187 w 1276"/>
                  <a:gd name="T11" fmla="*/ 208 h 1654"/>
                  <a:gd name="T12" fmla="*/ 190 w 1276"/>
                  <a:gd name="T13" fmla="*/ 121 h 1654"/>
                  <a:gd name="T14" fmla="*/ 185 w 1276"/>
                  <a:gd name="T15" fmla="*/ 48 h 1654"/>
                  <a:gd name="T16" fmla="*/ 173 w 1276"/>
                  <a:gd name="T17" fmla="*/ 0 h 1654"/>
                  <a:gd name="T18" fmla="*/ 425 w 1276"/>
                  <a:gd name="T19" fmla="*/ 7 h 1654"/>
                  <a:gd name="T20" fmla="*/ 425 w 1276"/>
                  <a:gd name="T21" fmla="*/ 544 h 1654"/>
                  <a:gd name="T22" fmla="*/ 0 w 1276"/>
                  <a:gd name="T23" fmla="*/ 551 h 16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6"/>
                  <a:gd name="T37" fmla="*/ 0 h 1654"/>
                  <a:gd name="T38" fmla="*/ 1276 w 1276"/>
                  <a:gd name="T39" fmla="*/ 1654 h 16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6" h="1654">
                    <a:moveTo>
                      <a:pt x="0" y="1654"/>
                    </a:moveTo>
                    <a:lnTo>
                      <a:pt x="192" y="1578"/>
                    </a:lnTo>
                    <a:lnTo>
                      <a:pt x="341" y="1410"/>
                    </a:lnTo>
                    <a:lnTo>
                      <a:pt x="450" y="1176"/>
                    </a:lnTo>
                    <a:lnTo>
                      <a:pt x="522" y="906"/>
                    </a:lnTo>
                    <a:lnTo>
                      <a:pt x="561" y="625"/>
                    </a:lnTo>
                    <a:lnTo>
                      <a:pt x="571" y="362"/>
                    </a:lnTo>
                    <a:lnTo>
                      <a:pt x="555" y="144"/>
                    </a:lnTo>
                    <a:lnTo>
                      <a:pt x="520" y="0"/>
                    </a:lnTo>
                    <a:lnTo>
                      <a:pt x="1276" y="21"/>
                    </a:lnTo>
                    <a:lnTo>
                      <a:pt x="1276" y="1633"/>
                    </a:lnTo>
                    <a:lnTo>
                      <a:pt x="0" y="1654"/>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6" name="Freeform 241"/>
              <p:cNvSpPr>
                <a:spLocks noChangeArrowheads="1"/>
              </p:cNvSpPr>
              <p:nvPr/>
            </p:nvSpPr>
            <p:spPr bwMode="auto">
              <a:xfrm>
                <a:off x="3360" y="1216"/>
                <a:ext cx="403" cy="551"/>
              </a:xfrm>
              <a:custGeom>
                <a:avLst/>
                <a:gdLst>
                  <a:gd name="T0" fmla="*/ 0 w 1209"/>
                  <a:gd name="T1" fmla="*/ 551 h 1651"/>
                  <a:gd name="T2" fmla="*/ 64 w 1209"/>
                  <a:gd name="T3" fmla="*/ 526 h 1651"/>
                  <a:gd name="T4" fmla="*/ 113 w 1209"/>
                  <a:gd name="T5" fmla="*/ 471 h 1651"/>
                  <a:gd name="T6" fmla="*/ 150 w 1209"/>
                  <a:gd name="T7" fmla="*/ 393 h 1651"/>
                  <a:gd name="T8" fmla="*/ 174 w 1209"/>
                  <a:gd name="T9" fmla="*/ 303 h 1651"/>
                  <a:gd name="T10" fmla="*/ 187 w 1209"/>
                  <a:gd name="T11" fmla="*/ 209 h 1651"/>
                  <a:gd name="T12" fmla="*/ 190 w 1209"/>
                  <a:gd name="T13" fmla="*/ 121 h 1651"/>
                  <a:gd name="T14" fmla="*/ 186 w 1209"/>
                  <a:gd name="T15" fmla="*/ 48 h 1651"/>
                  <a:gd name="T16" fmla="*/ 174 w 1209"/>
                  <a:gd name="T17" fmla="*/ 0 h 1651"/>
                  <a:gd name="T18" fmla="*/ 403 w 1209"/>
                  <a:gd name="T19" fmla="*/ 6 h 1651"/>
                  <a:gd name="T20" fmla="*/ 403 w 1209"/>
                  <a:gd name="T21" fmla="*/ 544 h 1651"/>
                  <a:gd name="T22" fmla="*/ 0 w 1209"/>
                  <a:gd name="T23" fmla="*/ 551 h 16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1651"/>
                  <a:gd name="T38" fmla="*/ 1209 w 1209"/>
                  <a:gd name="T39" fmla="*/ 1651 h 16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1651">
                    <a:moveTo>
                      <a:pt x="0" y="1651"/>
                    </a:moveTo>
                    <a:lnTo>
                      <a:pt x="191" y="1577"/>
                    </a:lnTo>
                    <a:lnTo>
                      <a:pt x="340" y="1411"/>
                    </a:lnTo>
                    <a:lnTo>
                      <a:pt x="449" y="1177"/>
                    </a:lnTo>
                    <a:lnTo>
                      <a:pt x="522" y="907"/>
                    </a:lnTo>
                    <a:lnTo>
                      <a:pt x="560" y="626"/>
                    </a:lnTo>
                    <a:lnTo>
                      <a:pt x="571" y="363"/>
                    </a:lnTo>
                    <a:lnTo>
                      <a:pt x="557" y="145"/>
                    </a:lnTo>
                    <a:lnTo>
                      <a:pt x="523" y="0"/>
                    </a:lnTo>
                    <a:lnTo>
                      <a:pt x="1209" y="19"/>
                    </a:lnTo>
                    <a:lnTo>
                      <a:pt x="1209" y="1631"/>
                    </a:lnTo>
                    <a:lnTo>
                      <a:pt x="0" y="1651"/>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7" name="Freeform 242"/>
              <p:cNvSpPr>
                <a:spLocks noChangeArrowheads="1"/>
              </p:cNvSpPr>
              <p:nvPr/>
            </p:nvSpPr>
            <p:spPr bwMode="auto">
              <a:xfrm>
                <a:off x="3383" y="1217"/>
                <a:ext cx="380" cy="549"/>
              </a:xfrm>
              <a:custGeom>
                <a:avLst/>
                <a:gdLst>
                  <a:gd name="T0" fmla="*/ 0 w 1142"/>
                  <a:gd name="T1" fmla="*/ 549 h 1648"/>
                  <a:gd name="T2" fmla="*/ 64 w 1142"/>
                  <a:gd name="T3" fmla="*/ 525 h 1648"/>
                  <a:gd name="T4" fmla="*/ 113 w 1142"/>
                  <a:gd name="T5" fmla="*/ 470 h 1648"/>
                  <a:gd name="T6" fmla="*/ 149 w 1142"/>
                  <a:gd name="T7" fmla="*/ 392 h 1648"/>
                  <a:gd name="T8" fmla="*/ 173 w 1142"/>
                  <a:gd name="T9" fmla="*/ 303 h 1648"/>
                  <a:gd name="T10" fmla="*/ 186 w 1142"/>
                  <a:gd name="T11" fmla="*/ 209 h 1648"/>
                  <a:gd name="T12" fmla="*/ 190 w 1142"/>
                  <a:gd name="T13" fmla="*/ 122 h 1648"/>
                  <a:gd name="T14" fmla="*/ 186 w 1142"/>
                  <a:gd name="T15" fmla="*/ 49 h 1648"/>
                  <a:gd name="T16" fmla="*/ 174 w 1142"/>
                  <a:gd name="T17" fmla="*/ 0 h 1648"/>
                  <a:gd name="T18" fmla="*/ 380 w 1142"/>
                  <a:gd name="T19" fmla="*/ 6 h 1648"/>
                  <a:gd name="T20" fmla="*/ 380 w 1142"/>
                  <a:gd name="T21" fmla="*/ 543 h 1648"/>
                  <a:gd name="T22" fmla="*/ 0 w 1142"/>
                  <a:gd name="T23" fmla="*/ 549 h 16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42"/>
                  <a:gd name="T37" fmla="*/ 0 h 1648"/>
                  <a:gd name="T38" fmla="*/ 1142 w 1142"/>
                  <a:gd name="T39" fmla="*/ 1648 h 16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42" h="1648">
                    <a:moveTo>
                      <a:pt x="0" y="1648"/>
                    </a:moveTo>
                    <a:lnTo>
                      <a:pt x="191" y="1575"/>
                    </a:lnTo>
                    <a:lnTo>
                      <a:pt x="340" y="1410"/>
                    </a:lnTo>
                    <a:lnTo>
                      <a:pt x="447" y="1178"/>
                    </a:lnTo>
                    <a:lnTo>
                      <a:pt x="521" y="909"/>
                    </a:lnTo>
                    <a:lnTo>
                      <a:pt x="560" y="628"/>
                    </a:lnTo>
                    <a:lnTo>
                      <a:pt x="572" y="365"/>
                    </a:lnTo>
                    <a:lnTo>
                      <a:pt x="558" y="146"/>
                    </a:lnTo>
                    <a:lnTo>
                      <a:pt x="524" y="0"/>
                    </a:lnTo>
                    <a:lnTo>
                      <a:pt x="1142" y="17"/>
                    </a:lnTo>
                    <a:lnTo>
                      <a:pt x="1142" y="1629"/>
                    </a:lnTo>
                    <a:lnTo>
                      <a:pt x="0" y="1648"/>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8" name="Freeform 243"/>
              <p:cNvSpPr>
                <a:spLocks noChangeArrowheads="1"/>
              </p:cNvSpPr>
              <p:nvPr/>
            </p:nvSpPr>
            <p:spPr bwMode="auto">
              <a:xfrm>
                <a:off x="3405" y="1218"/>
                <a:ext cx="358" cy="548"/>
              </a:xfrm>
              <a:custGeom>
                <a:avLst/>
                <a:gdLst>
                  <a:gd name="T0" fmla="*/ 0 w 1075"/>
                  <a:gd name="T1" fmla="*/ 548 h 1645"/>
                  <a:gd name="T2" fmla="*/ 63 w 1075"/>
                  <a:gd name="T3" fmla="*/ 524 h 1645"/>
                  <a:gd name="T4" fmla="*/ 113 w 1075"/>
                  <a:gd name="T5" fmla="*/ 470 h 1645"/>
                  <a:gd name="T6" fmla="*/ 149 w 1075"/>
                  <a:gd name="T7" fmla="*/ 393 h 1645"/>
                  <a:gd name="T8" fmla="*/ 173 w 1075"/>
                  <a:gd name="T9" fmla="*/ 303 h 1645"/>
                  <a:gd name="T10" fmla="*/ 186 w 1075"/>
                  <a:gd name="T11" fmla="*/ 210 h 1645"/>
                  <a:gd name="T12" fmla="*/ 191 w 1075"/>
                  <a:gd name="T13" fmla="*/ 122 h 1645"/>
                  <a:gd name="T14" fmla="*/ 186 w 1075"/>
                  <a:gd name="T15" fmla="*/ 49 h 1645"/>
                  <a:gd name="T16" fmla="*/ 175 w 1075"/>
                  <a:gd name="T17" fmla="*/ 0 h 1645"/>
                  <a:gd name="T18" fmla="*/ 358 w 1075"/>
                  <a:gd name="T19" fmla="*/ 5 h 1645"/>
                  <a:gd name="T20" fmla="*/ 358 w 1075"/>
                  <a:gd name="T21" fmla="*/ 542 h 1645"/>
                  <a:gd name="T22" fmla="*/ 0 w 1075"/>
                  <a:gd name="T23" fmla="*/ 548 h 16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5"/>
                  <a:gd name="T37" fmla="*/ 0 h 1645"/>
                  <a:gd name="T38" fmla="*/ 1075 w 1075"/>
                  <a:gd name="T39" fmla="*/ 1645 h 16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5" h="1645">
                    <a:moveTo>
                      <a:pt x="0" y="1645"/>
                    </a:moveTo>
                    <a:lnTo>
                      <a:pt x="190" y="1574"/>
                    </a:lnTo>
                    <a:lnTo>
                      <a:pt x="338" y="1411"/>
                    </a:lnTo>
                    <a:lnTo>
                      <a:pt x="446" y="1179"/>
                    </a:lnTo>
                    <a:lnTo>
                      <a:pt x="520" y="910"/>
                    </a:lnTo>
                    <a:lnTo>
                      <a:pt x="560" y="629"/>
                    </a:lnTo>
                    <a:lnTo>
                      <a:pt x="573" y="366"/>
                    </a:lnTo>
                    <a:lnTo>
                      <a:pt x="560" y="146"/>
                    </a:lnTo>
                    <a:lnTo>
                      <a:pt x="526" y="0"/>
                    </a:lnTo>
                    <a:lnTo>
                      <a:pt x="1075" y="15"/>
                    </a:lnTo>
                    <a:lnTo>
                      <a:pt x="1075" y="1627"/>
                    </a:lnTo>
                    <a:lnTo>
                      <a:pt x="0" y="1645"/>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89" name="Freeform 244"/>
              <p:cNvSpPr>
                <a:spLocks noChangeArrowheads="1"/>
              </p:cNvSpPr>
              <p:nvPr/>
            </p:nvSpPr>
            <p:spPr bwMode="auto">
              <a:xfrm>
                <a:off x="3427" y="1218"/>
                <a:ext cx="336" cy="548"/>
              </a:xfrm>
              <a:custGeom>
                <a:avLst/>
                <a:gdLst>
                  <a:gd name="T0" fmla="*/ 0 w 1008"/>
                  <a:gd name="T1" fmla="*/ 548 h 1642"/>
                  <a:gd name="T2" fmla="*/ 63 w 1008"/>
                  <a:gd name="T3" fmla="*/ 525 h 1642"/>
                  <a:gd name="T4" fmla="*/ 112 w 1008"/>
                  <a:gd name="T5" fmla="*/ 471 h 1642"/>
                  <a:gd name="T6" fmla="*/ 149 w 1008"/>
                  <a:gd name="T7" fmla="*/ 394 h 1642"/>
                  <a:gd name="T8" fmla="*/ 173 w 1008"/>
                  <a:gd name="T9" fmla="*/ 304 h 1642"/>
                  <a:gd name="T10" fmla="*/ 187 w 1008"/>
                  <a:gd name="T11" fmla="*/ 211 h 1642"/>
                  <a:gd name="T12" fmla="*/ 191 w 1008"/>
                  <a:gd name="T13" fmla="*/ 122 h 1642"/>
                  <a:gd name="T14" fmla="*/ 187 w 1008"/>
                  <a:gd name="T15" fmla="*/ 49 h 1642"/>
                  <a:gd name="T16" fmla="*/ 176 w 1008"/>
                  <a:gd name="T17" fmla="*/ 0 h 1642"/>
                  <a:gd name="T18" fmla="*/ 336 w 1008"/>
                  <a:gd name="T19" fmla="*/ 4 h 1642"/>
                  <a:gd name="T20" fmla="*/ 336 w 1008"/>
                  <a:gd name="T21" fmla="*/ 542 h 1642"/>
                  <a:gd name="T22" fmla="*/ 0 w 1008"/>
                  <a:gd name="T23" fmla="*/ 548 h 16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8"/>
                  <a:gd name="T37" fmla="*/ 0 h 1642"/>
                  <a:gd name="T38" fmla="*/ 1008 w 1008"/>
                  <a:gd name="T39" fmla="*/ 1642 h 16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8" h="1642">
                    <a:moveTo>
                      <a:pt x="0" y="1642"/>
                    </a:moveTo>
                    <a:lnTo>
                      <a:pt x="188" y="1572"/>
                    </a:lnTo>
                    <a:lnTo>
                      <a:pt x="337" y="1410"/>
                    </a:lnTo>
                    <a:lnTo>
                      <a:pt x="446" y="1180"/>
                    </a:lnTo>
                    <a:lnTo>
                      <a:pt x="520" y="912"/>
                    </a:lnTo>
                    <a:lnTo>
                      <a:pt x="561" y="631"/>
                    </a:lnTo>
                    <a:lnTo>
                      <a:pt x="574" y="367"/>
                    </a:lnTo>
                    <a:lnTo>
                      <a:pt x="562" y="148"/>
                    </a:lnTo>
                    <a:lnTo>
                      <a:pt x="529" y="0"/>
                    </a:lnTo>
                    <a:lnTo>
                      <a:pt x="1008" y="13"/>
                    </a:lnTo>
                    <a:lnTo>
                      <a:pt x="1008" y="1625"/>
                    </a:lnTo>
                    <a:lnTo>
                      <a:pt x="0" y="164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0" name="Freeform 245"/>
              <p:cNvSpPr>
                <a:spLocks noChangeArrowheads="1"/>
              </p:cNvSpPr>
              <p:nvPr/>
            </p:nvSpPr>
            <p:spPr bwMode="auto">
              <a:xfrm>
                <a:off x="3450" y="1219"/>
                <a:ext cx="313" cy="546"/>
              </a:xfrm>
              <a:custGeom>
                <a:avLst/>
                <a:gdLst>
                  <a:gd name="T0" fmla="*/ 0 w 941"/>
                  <a:gd name="T1" fmla="*/ 546 h 1639"/>
                  <a:gd name="T2" fmla="*/ 62 w 941"/>
                  <a:gd name="T3" fmla="*/ 523 h 1639"/>
                  <a:gd name="T4" fmla="*/ 111 w 941"/>
                  <a:gd name="T5" fmla="*/ 470 h 1639"/>
                  <a:gd name="T6" fmla="*/ 148 w 941"/>
                  <a:gd name="T7" fmla="*/ 393 h 1639"/>
                  <a:gd name="T8" fmla="*/ 173 w 941"/>
                  <a:gd name="T9" fmla="*/ 304 h 1639"/>
                  <a:gd name="T10" fmla="*/ 187 w 941"/>
                  <a:gd name="T11" fmla="*/ 211 h 1639"/>
                  <a:gd name="T12" fmla="*/ 191 w 941"/>
                  <a:gd name="T13" fmla="*/ 123 h 1639"/>
                  <a:gd name="T14" fmla="*/ 188 w 941"/>
                  <a:gd name="T15" fmla="*/ 50 h 1639"/>
                  <a:gd name="T16" fmla="*/ 177 w 941"/>
                  <a:gd name="T17" fmla="*/ 0 h 1639"/>
                  <a:gd name="T18" fmla="*/ 313 w 941"/>
                  <a:gd name="T19" fmla="*/ 4 h 1639"/>
                  <a:gd name="T20" fmla="*/ 313 w 941"/>
                  <a:gd name="T21" fmla="*/ 541 h 1639"/>
                  <a:gd name="T22" fmla="*/ 0 w 941"/>
                  <a:gd name="T23" fmla="*/ 546 h 16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41"/>
                  <a:gd name="T37" fmla="*/ 0 h 1639"/>
                  <a:gd name="T38" fmla="*/ 941 w 941"/>
                  <a:gd name="T39" fmla="*/ 1639 h 16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41" h="1639">
                    <a:moveTo>
                      <a:pt x="0" y="1639"/>
                    </a:moveTo>
                    <a:lnTo>
                      <a:pt x="187" y="1571"/>
                    </a:lnTo>
                    <a:lnTo>
                      <a:pt x="335" y="1410"/>
                    </a:lnTo>
                    <a:lnTo>
                      <a:pt x="445" y="1180"/>
                    </a:lnTo>
                    <a:lnTo>
                      <a:pt x="520" y="914"/>
                    </a:lnTo>
                    <a:lnTo>
                      <a:pt x="561" y="633"/>
                    </a:lnTo>
                    <a:lnTo>
                      <a:pt x="575" y="369"/>
                    </a:lnTo>
                    <a:lnTo>
                      <a:pt x="564" y="149"/>
                    </a:lnTo>
                    <a:lnTo>
                      <a:pt x="531" y="0"/>
                    </a:lnTo>
                    <a:lnTo>
                      <a:pt x="941" y="11"/>
                    </a:lnTo>
                    <a:lnTo>
                      <a:pt x="941" y="1623"/>
                    </a:lnTo>
                    <a:lnTo>
                      <a:pt x="0" y="1639"/>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1" name="Freeform 246"/>
              <p:cNvSpPr>
                <a:spLocks noChangeArrowheads="1"/>
              </p:cNvSpPr>
              <p:nvPr/>
            </p:nvSpPr>
            <p:spPr bwMode="auto">
              <a:xfrm>
                <a:off x="3472" y="1220"/>
                <a:ext cx="291" cy="545"/>
              </a:xfrm>
              <a:custGeom>
                <a:avLst/>
                <a:gdLst>
                  <a:gd name="T0" fmla="*/ 0 w 874"/>
                  <a:gd name="T1" fmla="*/ 545 h 1636"/>
                  <a:gd name="T2" fmla="*/ 63 w 874"/>
                  <a:gd name="T3" fmla="*/ 523 h 1636"/>
                  <a:gd name="T4" fmla="*/ 112 w 874"/>
                  <a:gd name="T5" fmla="*/ 470 h 1636"/>
                  <a:gd name="T6" fmla="*/ 147 w 874"/>
                  <a:gd name="T7" fmla="*/ 394 h 1636"/>
                  <a:gd name="T8" fmla="*/ 173 w 874"/>
                  <a:gd name="T9" fmla="*/ 305 h 1636"/>
                  <a:gd name="T10" fmla="*/ 187 w 874"/>
                  <a:gd name="T11" fmla="*/ 212 h 1636"/>
                  <a:gd name="T12" fmla="*/ 192 w 874"/>
                  <a:gd name="T13" fmla="*/ 124 h 1636"/>
                  <a:gd name="T14" fmla="*/ 188 w 874"/>
                  <a:gd name="T15" fmla="*/ 50 h 1636"/>
                  <a:gd name="T16" fmla="*/ 177 w 874"/>
                  <a:gd name="T17" fmla="*/ 0 h 1636"/>
                  <a:gd name="T18" fmla="*/ 291 w 874"/>
                  <a:gd name="T19" fmla="*/ 3 h 1636"/>
                  <a:gd name="T20" fmla="*/ 291 w 874"/>
                  <a:gd name="T21" fmla="*/ 540 h 1636"/>
                  <a:gd name="T22" fmla="*/ 0 w 874"/>
                  <a:gd name="T23" fmla="*/ 545 h 16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74"/>
                  <a:gd name="T37" fmla="*/ 0 h 1636"/>
                  <a:gd name="T38" fmla="*/ 874 w 874"/>
                  <a:gd name="T39" fmla="*/ 1636 h 16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74" h="1636">
                    <a:moveTo>
                      <a:pt x="0" y="1636"/>
                    </a:moveTo>
                    <a:lnTo>
                      <a:pt x="188" y="1570"/>
                    </a:lnTo>
                    <a:lnTo>
                      <a:pt x="335" y="1410"/>
                    </a:lnTo>
                    <a:lnTo>
                      <a:pt x="443" y="1182"/>
                    </a:lnTo>
                    <a:lnTo>
                      <a:pt x="519" y="916"/>
                    </a:lnTo>
                    <a:lnTo>
                      <a:pt x="561" y="635"/>
                    </a:lnTo>
                    <a:lnTo>
                      <a:pt x="576" y="371"/>
                    </a:lnTo>
                    <a:lnTo>
                      <a:pt x="564" y="149"/>
                    </a:lnTo>
                    <a:lnTo>
                      <a:pt x="532" y="0"/>
                    </a:lnTo>
                    <a:lnTo>
                      <a:pt x="874" y="9"/>
                    </a:lnTo>
                    <a:lnTo>
                      <a:pt x="874" y="1621"/>
                    </a:lnTo>
                    <a:lnTo>
                      <a:pt x="0" y="1636"/>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2" name="Freeform 247"/>
              <p:cNvSpPr>
                <a:spLocks noChangeArrowheads="1"/>
              </p:cNvSpPr>
              <p:nvPr/>
            </p:nvSpPr>
            <p:spPr bwMode="auto">
              <a:xfrm>
                <a:off x="3495" y="1220"/>
                <a:ext cx="268" cy="544"/>
              </a:xfrm>
              <a:custGeom>
                <a:avLst/>
                <a:gdLst>
                  <a:gd name="T0" fmla="*/ 0 w 806"/>
                  <a:gd name="T1" fmla="*/ 544 h 1632"/>
                  <a:gd name="T2" fmla="*/ 62 w 806"/>
                  <a:gd name="T3" fmla="*/ 523 h 1632"/>
                  <a:gd name="T4" fmla="*/ 111 w 806"/>
                  <a:gd name="T5" fmla="*/ 470 h 1632"/>
                  <a:gd name="T6" fmla="*/ 147 w 806"/>
                  <a:gd name="T7" fmla="*/ 395 h 1632"/>
                  <a:gd name="T8" fmla="*/ 172 w 806"/>
                  <a:gd name="T9" fmla="*/ 306 h 1632"/>
                  <a:gd name="T10" fmla="*/ 187 w 806"/>
                  <a:gd name="T11" fmla="*/ 212 h 1632"/>
                  <a:gd name="T12" fmla="*/ 192 w 806"/>
                  <a:gd name="T13" fmla="*/ 124 h 1632"/>
                  <a:gd name="T14" fmla="*/ 188 w 806"/>
                  <a:gd name="T15" fmla="*/ 50 h 1632"/>
                  <a:gd name="T16" fmla="*/ 178 w 806"/>
                  <a:gd name="T17" fmla="*/ 0 h 1632"/>
                  <a:gd name="T18" fmla="*/ 268 w 806"/>
                  <a:gd name="T19" fmla="*/ 2 h 1632"/>
                  <a:gd name="T20" fmla="*/ 268 w 806"/>
                  <a:gd name="T21" fmla="*/ 540 h 1632"/>
                  <a:gd name="T22" fmla="*/ 0 w 806"/>
                  <a:gd name="T23" fmla="*/ 544 h 16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6"/>
                  <a:gd name="T37" fmla="*/ 0 h 1632"/>
                  <a:gd name="T38" fmla="*/ 806 w 806"/>
                  <a:gd name="T39" fmla="*/ 1632 h 16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6" h="1632">
                    <a:moveTo>
                      <a:pt x="0" y="1632"/>
                    </a:moveTo>
                    <a:lnTo>
                      <a:pt x="186" y="1568"/>
                    </a:lnTo>
                    <a:lnTo>
                      <a:pt x="333" y="1410"/>
                    </a:lnTo>
                    <a:lnTo>
                      <a:pt x="443" y="1184"/>
                    </a:lnTo>
                    <a:lnTo>
                      <a:pt x="518" y="917"/>
                    </a:lnTo>
                    <a:lnTo>
                      <a:pt x="562" y="636"/>
                    </a:lnTo>
                    <a:lnTo>
                      <a:pt x="577" y="373"/>
                    </a:lnTo>
                    <a:lnTo>
                      <a:pt x="566" y="150"/>
                    </a:lnTo>
                    <a:lnTo>
                      <a:pt x="534" y="0"/>
                    </a:lnTo>
                    <a:lnTo>
                      <a:pt x="806" y="7"/>
                    </a:lnTo>
                    <a:lnTo>
                      <a:pt x="806" y="1619"/>
                    </a:lnTo>
                    <a:lnTo>
                      <a:pt x="0" y="163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3" name="Freeform 248"/>
              <p:cNvSpPr>
                <a:spLocks noChangeArrowheads="1"/>
              </p:cNvSpPr>
              <p:nvPr/>
            </p:nvSpPr>
            <p:spPr bwMode="auto">
              <a:xfrm>
                <a:off x="3517" y="1221"/>
                <a:ext cx="246" cy="543"/>
              </a:xfrm>
              <a:custGeom>
                <a:avLst/>
                <a:gdLst>
                  <a:gd name="T0" fmla="*/ 0 w 739"/>
                  <a:gd name="T1" fmla="*/ 543 h 1629"/>
                  <a:gd name="T2" fmla="*/ 62 w 739"/>
                  <a:gd name="T3" fmla="*/ 522 h 1629"/>
                  <a:gd name="T4" fmla="*/ 110 w 739"/>
                  <a:gd name="T5" fmla="*/ 470 h 1629"/>
                  <a:gd name="T6" fmla="*/ 147 w 739"/>
                  <a:gd name="T7" fmla="*/ 395 h 1629"/>
                  <a:gd name="T8" fmla="*/ 172 w 739"/>
                  <a:gd name="T9" fmla="*/ 306 h 1629"/>
                  <a:gd name="T10" fmla="*/ 187 w 739"/>
                  <a:gd name="T11" fmla="*/ 213 h 1629"/>
                  <a:gd name="T12" fmla="*/ 192 w 739"/>
                  <a:gd name="T13" fmla="*/ 125 h 1629"/>
                  <a:gd name="T14" fmla="*/ 189 w 739"/>
                  <a:gd name="T15" fmla="*/ 50 h 1629"/>
                  <a:gd name="T16" fmla="*/ 178 w 739"/>
                  <a:gd name="T17" fmla="*/ 0 h 1629"/>
                  <a:gd name="T18" fmla="*/ 246 w 739"/>
                  <a:gd name="T19" fmla="*/ 2 h 1629"/>
                  <a:gd name="T20" fmla="*/ 246 w 739"/>
                  <a:gd name="T21" fmla="*/ 539 h 1629"/>
                  <a:gd name="T22" fmla="*/ 0 w 739"/>
                  <a:gd name="T23" fmla="*/ 543 h 1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39"/>
                  <a:gd name="T37" fmla="*/ 0 h 1629"/>
                  <a:gd name="T38" fmla="*/ 739 w 739"/>
                  <a:gd name="T39" fmla="*/ 1629 h 1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39" h="1629">
                    <a:moveTo>
                      <a:pt x="0" y="1629"/>
                    </a:moveTo>
                    <a:lnTo>
                      <a:pt x="185" y="1567"/>
                    </a:lnTo>
                    <a:lnTo>
                      <a:pt x="331" y="1410"/>
                    </a:lnTo>
                    <a:lnTo>
                      <a:pt x="441" y="1185"/>
                    </a:lnTo>
                    <a:lnTo>
                      <a:pt x="517" y="919"/>
                    </a:lnTo>
                    <a:lnTo>
                      <a:pt x="561" y="639"/>
                    </a:lnTo>
                    <a:lnTo>
                      <a:pt x="577" y="374"/>
                    </a:lnTo>
                    <a:lnTo>
                      <a:pt x="568" y="151"/>
                    </a:lnTo>
                    <a:lnTo>
                      <a:pt x="536" y="0"/>
                    </a:lnTo>
                    <a:lnTo>
                      <a:pt x="739" y="5"/>
                    </a:lnTo>
                    <a:lnTo>
                      <a:pt x="739" y="1617"/>
                    </a:lnTo>
                    <a:lnTo>
                      <a:pt x="0" y="162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4" name="Freeform 249"/>
              <p:cNvSpPr>
                <a:spLocks noChangeArrowheads="1"/>
              </p:cNvSpPr>
              <p:nvPr/>
            </p:nvSpPr>
            <p:spPr bwMode="auto">
              <a:xfrm>
                <a:off x="3539" y="1222"/>
                <a:ext cx="224" cy="542"/>
              </a:xfrm>
              <a:custGeom>
                <a:avLst/>
                <a:gdLst>
                  <a:gd name="T0" fmla="*/ 0 w 673"/>
                  <a:gd name="T1" fmla="*/ 542 h 1625"/>
                  <a:gd name="T2" fmla="*/ 61 w 673"/>
                  <a:gd name="T3" fmla="*/ 522 h 1625"/>
                  <a:gd name="T4" fmla="*/ 110 w 673"/>
                  <a:gd name="T5" fmla="*/ 470 h 1625"/>
                  <a:gd name="T6" fmla="*/ 147 w 673"/>
                  <a:gd name="T7" fmla="*/ 395 h 1625"/>
                  <a:gd name="T8" fmla="*/ 172 w 673"/>
                  <a:gd name="T9" fmla="*/ 307 h 1625"/>
                  <a:gd name="T10" fmla="*/ 187 w 673"/>
                  <a:gd name="T11" fmla="*/ 213 h 1625"/>
                  <a:gd name="T12" fmla="*/ 193 w 673"/>
                  <a:gd name="T13" fmla="*/ 125 h 1625"/>
                  <a:gd name="T14" fmla="*/ 190 w 673"/>
                  <a:gd name="T15" fmla="*/ 51 h 1625"/>
                  <a:gd name="T16" fmla="*/ 179 w 673"/>
                  <a:gd name="T17" fmla="*/ 0 h 1625"/>
                  <a:gd name="T18" fmla="*/ 224 w 673"/>
                  <a:gd name="T19" fmla="*/ 1 h 1625"/>
                  <a:gd name="T20" fmla="*/ 224 w 673"/>
                  <a:gd name="T21" fmla="*/ 538 h 1625"/>
                  <a:gd name="T22" fmla="*/ 0 w 673"/>
                  <a:gd name="T23" fmla="*/ 542 h 16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1625"/>
                  <a:gd name="T38" fmla="*/ 673 w 673"/>
                  <a:gd name="T39" fmla="*/ 1625 h 16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1625">
                    <a:moveTo>
                      <a:pt x="0" y="1625"/>
                    </a:moveTo>
                    <a:lnTo>
                      <a:pt x="184" y="1565"/>
                    </a:lnTo>
                    <a:lnTo>
                      <a:pt x="331" y="1409"/>
                    </a:lnTo>
                    <a:lnTo>
                      <a:pt x="441" y="1184"/>
                    </a:lnTo>
                    <a:lnTo>
                      <a:pt x="518" y="919"/>
                    </a:lnTo>
                    <a:lnTo>
                      <a:pt x="562" y="639"/>
                    </a:lnTo>
                    <a:lnTo>
                      <a:pt x="580" y="375"/>
                    </a:lnTo>
                    <a:lnTo>
                      <a:pt x="570" y="152"/>
                    </a:lnTo>
                    <a:lnTo>
                      <a:pt x="539" y="0"/>
                    </a:lnTo>
                    <a:lnTo>
                      <a:pt x="673" y="2"/>
                    </a:lnTo>
                    <a:lnTo>
                      <a:pt x="673" y="1614"/>
                    </a:lnTo>
                    <a:lnTo>
                      <a:pt x="0" y="1625"/>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5" name="Freeform 250"/>
              <p:cNvSpPr>
                <a:spLocks noChangeArrowheads="1"/>
              </p:cNvSpPr>
              <p:nvPr/>
            </p:nvSpPr>
            <p:spPr bwMode="auto">
              <a:xfrm>
                <a:off x="3561" y="1223"/>
                <a:ext cx="202" cy="540"/>
              </a:xfrm>
              <a:custGeom>
                <a:avLst/>
                <a:gdLst>
                  <a:gd name="T0" fmla="*/ 180 w 606"/>
                  <a:gd name="T1" fmla="*/ 0 h 1622"/>
                  <a:gd name="T2" fmla="*/ 202 w 606"/>
                  <a:gd name="T3" fmla="*/ 0 h 1622"/>
                  <a:gd name="T4" fmla="*/ 202 w 606"/>
                  <a:gd name="T5" fmla="*/ 537 h 1622"/>
                  <a:gd name="T6" fmla="*/ 0 w 606"/>
                  <a:gd name="T7" fmla="*/ 540 h 1622"/>
                  <a:gd name="T8" fmla="*/ 61 w 606"/>
                  <a:gd name="T9" fmla="*/ 520 h 1622"/>
                  <a:gd name="T10" fmla="*/ 110 w 606"/>
                  <a:gd name="T11" fmla="*/ 469 h 1622"/>
                  <a:gd name="T12" fmla="*/ 147 w 606"/>
                  <a:gd name="T13" fmla="*/ 395 h 1622"/>
                  <a:gd name="T14" fmla="*/ 172 w 606"/>
                  <a:gd name="T15" fmla="*/ 306 h 1622"/>
                  <a:gd name="T16" fmla="*/ 187 w 606"/>
                  <a:gd name="T17" fmla="*/ 213 h 1622"/>
                  <a:gd name="T18" fmla="*/ 193 w 606"/>
                  <a:gd name="T19" fmla="*/ 125 h 1622"/>
                  <a:gd name="T20" fmla="*/ 191 w 606"/>
                  <a:gd name="T21" fmla="*/ 51 h 1622"/>
                  <a:gd name="T22" fmla="*/ 180 w 606"/>
                  <a:gd name="T23" fmla="*/ 0 h 16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6"/>
                  <a:gd name="T37" fmla="*/ 0 h 1622"/>
                  <a:gd name="T38" fmla="*/ 606 w 606"/>
                  <a:gd name="T39" fmla="*/ 1622 h 16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6" h="1622">
                    <a:moveTo>
                      <a:pt x="541" y="0"/>
                    </a:moveTo>
                    <a:lnTo>
                      <a:pt x="606" y="0"/>
                    </a:lnTo>
                    <a:lnTo>
                      <a:pt x="606" y="1612"/>
                    </a:lnTo>
                    <a:lnTo>
                      <a:pt x="0" y="1622"/>
                    </a:lnTo>
                    <a:lnTo>
                      <a:pt x="184" y="1563"/>
                    </a:lnTo>
                    <a:lnTo>
                      <a:pt x="329" y="1409"/>
                    </a:lnTo>
                    <a:lnTo>
                      <a:pt x="440" y="1185"/>
                    </a:lnTo>
                    <a:lnTo>
                      <a:pt x="517" y="920"/>
                    </a:lnTo>
                    <a:lnTo>
                      <a:pt x="562" y="640"/>
                    </a:lnTo>
                    <a:lnTo>
                      <a:pt x="580" y="376"/>
                    </a:lnTo>
                    <a:lnTo>
                      <a:pt x="572" y="152"/>
                    </a:lnTo>
                    <a:lnTo>
                      <a:pt x="54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6" name="Freeform 251"/>
              <p:cNvSpPr>
                <a:spLocks noChangeArrowheads="1"/>
              </p:cNvSpPr>
              <p:nvPr/>
            </p:nvSpPr>
            <p:spPr bwMode="auto">
              <a:xfrm>
                <a:off x="2965" y="1776"/>
                <a:ext cx="798" cy="1207"/>
              </a:xfrm>
              <a:custGeom>
                <a:avLst/>
                <a:gdLst>
                  <a:gd name="T0" fmla="*/ 312 w 2396"/>
                  <a:gd name="T1" fmla="*/ 7 h 3620"/>
                  <a:gd name="T2" fmla="*/ 798 w 2396"/>
                  <a:gd name="T3" fmla="*/ 0 h 3620"/>
                  <a:gd name="T4" fmla="*/ 798 w 2396"/>
                  <a:gd name="T5" fmla="*/ 1134 h 3620"/>
                  <a:gd name="T6" fmla="*/ 0 w 2396"/>
                  <a:gd name="T7" fmla="*/ 1207 h 3620"/>
                  <a:gd name="T8" fmla="*/ 120 w 2396"/>
                  <a:gd name="T9" fmla="*/ 1130 h 3620"/>
                  <a:gd name="T10" fmla="*/ 216 w 2396"/>
                  <a:gd name="T11" fmla="*/ 1004 h 3620"/>
                  <a:gd name="T12" fmla="*/ 288 w 2396"/>
                  <a:gd name="T13" fmla="*/ 842 h 3620"/>
                  <a:gd name="T14" fmla="*/ 337 w 2396"/>
                  <a:gd name="T15" fmla="*/ 660 h 3620"/>
                  <a:gd name="T16" fmla="*/ 364 w 2396"/>
                  <a:gd name="T17" fmla="*/ 470 h 3620"/>
                  <a:gd name="T18" fmla="*/ 368 w 2396"/>
                  <a:gd name="T19" fmla="*/ 288 h 3620"/>
                  <a:gd name="T20" fmla="*/ 350 w 2396"/>
                  <a:gd name="T21" fmla="*/ 130 h 3620"/>
                  <a:gd name="T22" fmla="*/ 312 w 2396"/>
                  <a:gd name="T23" fmla="*/ 7 h 36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96"/>
                  <a:gd name="T37" fmla="*/ 0 h 3620"/>
                  <a:gd name="T38" fmla="*/ 2396 w 2396"/>
                  <a:gd name="T39" fmla="*/ 3620 h 36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96" h="3620">
                    <a:moveTo>
                      <a:pt x="936" y="22"/>
                    </a:moveTo>
                    <a:lnTo>
                      <a:pt x="2396" y="0"/>
                    </a:lnTo>
                    <a:lnTo>
                      <a:pt x="2396" y="3401"/>
                    </a:lnTo>
                    <a:lnTo>
                      <a:pt x="0" y="3620"/>
                    </a:lnTo>
                    <a:lnTo>
                      <a:pt x="360" y="3389"/>
                    </a:lnTo>
                    <a:lnTo>
                      <a:pt x="648" y="3010"/>
                    </a:lnTo>
                    <a:lnTo>
                      <a:pt x="865" y="2525"/>
                    </a:lnTo>
                    <a:lnTo>
                      <a:pt x="1013" y="1978"/>
                    </a:lnTo>
                    <a:lnTo>
                      <a:pt x="1092" y="1409"/>
                    </a:lnTo>
                    <a:lnTo>
                      <a:pt x="1104" y="865"/>
                    </a:lnTo>
                    <a:lnTo>
                      <a:pt x="1051" y="389"/>
                    </a:lnTo>
                    <a:lnTo>
                      <a:pt x="936" y="22"/>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7" name="Freeform 252"/>
              <p:cNvSpPr>
                <a:spLocks noChangeArrowheads="1"/>
              </p:cNvSpPr>
              <p:nvPr/>
            </p:nvSpPr>
            <p:spPr bwMode="auto">
              <a:xfrm>
                <a:off x="3000" y="1776"/>
                <a:ext cx="763" cy="1204"/>
              </a:xfrm>
              <a:custGeom>
                <a:avLst/>
                <a:gdLst>
                  <a:gd name="T0" fmla="*/ 303 w 2289"/>
                  <a:gd name="T1" fmla="*/ 7 h 3611"/>
                  <a:gd name="T2" fmla="*/ 763 w 2289"/>
                  <a:gd name="T3" fmla="*/ 0 h 3611"/>
                  <a:gd name="T4" fmla="*/ 763 w 2289"/>
                  <a:gd name="T5" fmla="*/ 1134 h 3611"/>
                  <a:gd name="T6" fmla="*/ 0 w 2289"/>
                  <a:gd name="T7" fmla="*/ 1204 h 3611"/>
                  <a:gd name="T8" fmla="*/ 117 w 2289"/>
                  <a:gd name="T9" fmla="*/ 1129 h 3611"/>
                  <a:gd name="T10" fmla="*/ 212 w 2289"/>
                  <a:gd name="T11" fmla="*/ 1003 h 3611"/>
                  <a:gd name="T12" fmla="*/ 282 w 2289"/>
                  <a:gd name="T13" fmla="*/ 841 h 3611"/>
                  <a:gd name="T14" fmla="*/ 330 w 2289"/>
                  <a:gd name="T15" fmla="*/ 659 h 3611"/>
                  <a:gd name="T16" fmla="*/ 355 w 2289"/>
                  <a:gd name="T17" fmla="*/ 469 h 3611"/>
                  <a:gd name="T18" fmla="*/ 359 w 2289"/>
                  <a:gd name="T19" fmla="*/ 287 h 3611"/>
                  <a:gd name="T20" fmla="*/ 341 w 2289"/>
                  <a:gd name="T21" fmla="*/ 128 h 3611"/>
                  <a:gd name="T22" fmla="*/ 303 w 2289"/>
                  <a:gd name="T23" fmla="*/ 7 h 36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89"/>
                  <a:gd name="T37" fmla="*/ 0 h 3611"/>
                  <a:gd name="T38" fmla="*/ 2289 w 2289"/>
                  <a:gd name="T39" fmla="*/ 3611 h 36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89" h="3611">
                    <a:moveTo>
                      <a:pt x="909" y="21"/>
                    </a:moveTo>
                    <a:lnTo>
                      <a:pt x="2289" y="0"/>
                    </a:lnTo>
                    <a:lnTo>
                      <a:pt x="2289" y="3401"/>
                    </a:lnTo>
                    <a:lnTo>
                      <a:pt x="0" y="3611"/>
                    </a:lnTo>
                    <a:lnTo>
                      <a:pt x="352" y="3386"/>
                    </a:lnTo>
                    <a:lnTo>
                      <a:pt x="635" y="3009"/>
                    </a:lnTo>
                    <a:lnTo>
                      <a:pt x="846" y="2523"/>
                    </a:lnTo>
                    <a:lnTo>
                      <a:pt x="990" y="1976"/>
                    </a:lnTo>
                    <a:lnTo>
                      <a:pt x="1066" y="1406"/>
                    </a:lnTo>
                    <a:lnTo>
                      <a:pt x="1077" y="862"/>
                    </a:lnTo>
                    <a:lnTo>
                      <a:pt x="1023" y="385"/>
                    </a:lnTo>
                    <a:lnTo>
                      <a:pt x="909" y="21"/>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8" name="Freeform 253"/>
              <p:cNvSpPr>
                <a:spLocks noChangeArrowheads="1"/>
              </p:cNvSpPr>
              <p:nvPr/>
            </p:nvSpPr>
            <p:spPr bwMode="auto">
              <a:xfrm>
                <a:off x="3036" y="1776"/>
                <a:ext cx="727" cy="1201"/>
              </a:xfrm>
              <a:custGeom>
                <a:avLst/>
                <a:gdLst>
                  <a:gd name="T0" fmla="*/ 294 w 2183"/>
                  <a:gd name="T1" fmla="*/ 7 h 3602"/>
                  <a:gd name="T2" fmla="*/ 727 w 2183"/>
                  <a:gd name="T3" fmla="*/ 0 h 3602"/>
                  <a:gd name="T4" fmla="*/ 727 w 2183"/>
                  <a:gd name="T5" fmla="*/ 1134 h 3602"/>
                  <a:gd name="T6" fmla="*/ 0 w 2183"/>
                  <a:gd name="T7" fmla="*/ 1201 h 3602"/>
                  <a:gd name="T8" fmla="*/ 115 w 2183"/>
                  <a:gd name="T9" fmla="*/ 1127 h 3602"/>
                  <a:gd name="T10" fmla="*/ 207 w 2183"/>
                  <a:gd name="T11" fmla="*/ 1002 h 3602"/>
                  <a:gd name="T12" fmla="*/ 276 w 2183"/>
                  <a:gd name="T13" fmla="*/ 841 h 3602"/>
                  <a:gd name="T14" fmla="*/ 322 w 2183"/>
                  <a:gd name="T15" fmla="*/ 658 h 3602"/>
                  <a:gd name="T16" fmla="*/ 346 w 2183"/>
                  <a:gd name="T17" fmla="*/ 468 h 3602"/>
                  <a:gd name="T18" fmla="*/ 350 w 2183"/>
                  <a:gd name="T19" fmla="*/ 286 h 3602"/>
                  <a:gd name="T20" fmla="*/ 332 w 2183"/>
                  <a:gd name="T21" fmla="*/ 127 h 3602"/>
                  <a:gd name="T22" fmla="*/ 294 w 2183"/>
                  <a:gd name="T23" fmla="*/ 7 h 3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83"/>
                  <a:gd name="T37" fmla="*/ 0 h 3602"/>
                  <a:gd name="T38" fmla="*/ 2183 w 2183"/>
                  <a:gd name="T39" fmla="*/ 3602 h 36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83" h="3602">
                    <a:moveTo>
                      <a:pt x="884" y="20"/>
                    </a:moveTo>
                    <a:lnTo>
                      <a:pt x="2183" y="0"/>
                    </a:lnTo>
                    <a:lnTo>
                      <a:pt x="2183" y="3401"/>
                    </a:lnTo>
                    <a:lnTo>
                      <a:pt x="0" y="3602"/>
                    </a:lnTo>
                    <a:lnTo>
                      <a:pt x="346" y="3381"/>
                    </a:lnTo>
                    <a:lnTo>
                      <a:pt x="622" y="3006"/>
                    </a:lnTo>
                    <a:lnTo>
                      <a:pt x="828" y="2522"/>
                    </a:lnTo>
                    <a:lnTo>
                      <a:pt x="968" y="1973"/>
                    </a:lnTo>
                    <a:lnTo>
                      <a:pt x="1040" y="1403"/>
                    </a:lnTo>
                    <a:lnTo>
                      <a:pt x="1050" y="858"/>
                    </a:lnTo>
                    <a:lnTo>
                      <a:pt x="997" y="381"/>
                    </a:lnTo>
                    <a:lnTo>
                      <a:pt x="884" y="2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299" name="Freeform 254"/>
              <p:cNvSpPr>
                <a:spLocks noChangeArrowheads="1"/>
              </p:cNvSpPr>
              <p:nvPr/>
            </p:nvSpPr>
            <p:spPr bwMode="auto">
              <a:xfrm>
                <a:off x="3071" y="1776"/>
                <a:ext cx="692" cy="1198"/>
              </a:xfrm>
              <a:custGeom>
                <a:avLst/>
                <a:gdLst>
                  <a:gd name="T0" fmla="*/ 286 w 2076"/>
                  <a:gd name="T1" fmla="*/ 6 h 3594"/>
                  <a:gd name="T2" fmla="*/ 692 w 2076"/>
                  <a:gd name="T3" fmla="*/ 0 h 3594"/>
                  <a:gd name="T4" fmla="*/ 692 w 2076"/>
                  <a:gd name="T5" fmla="*/ 1134 h 3594"/>
                  <a:gd name="T6" fmla="*/ 0 w 2076"/>
                  <a:gd name="T7" fmla="*/ 1198 h 3594"/>
                  <a:gd name="T8" fmla="*/ 113 w 2076"/>
                  <a:gd name="T9" fmla="*/ 1126 h 3594"/>
                  <a:gd name="T10" fmla="*/ 203 w 2076"/>
                  <a:gd name="T11" fmla="*/ 1002 h 3594"/>
                  <a:gd name="T12" fmla="*/ 269 w 2076"/>
                  <a:gd name="T13" fmla="*/ 840 h 3594"/>
                  <a:gd name="T14" fmla="*/ 315 w 2076"/>
                  <a:gd name="T15" fmla="*/ 657 h 3594"/>
                  <a:gd name="T16" fmla="*/ 338 w 2076"/>
                  <a:gd name="T17" fmla="*/ 467 h 3594"/>
                  <a:gd name="T18" fmla="*/ 340 w 2076"/>
                  <a:gd name="T19" fmla="*/ 285 h 3594"/>
                  <a:gd name="T20" fmla="*/ 323 w 2076"/>
                  <a:gd name="T21" fmla="*/ 126 h 3594"/>
                  <a:gd name="T22" fmla="*/ 286 w 2076"/>
                  <a:gd name="T23" fmla="*/ 6 h 35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76"/>
                  <a:gd name="T37" fmla="*/ 0 h 3594"/>
                  <a:gd name="T38" fmla="*/ 2076 w 2076"/>
                  <a:gd name="T39" fmla="*/ 3594 h 359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76" h="3594">
                    <a:moveTo>
                      <a:pt x="858" y="19"/>
                    </a:moveTo>
                    <a:lnTo>
                      <a:pt x="2076" y="0"/>
                    </a:lnTo>
                    <a:lnTo>
                      <a:pt x="2076" y="3401"/>
                    </a:lnTo>
                    <a:lnTo>
                      <a:pt x="0" y="3594"/>
                    </a:lnTo>
                    <a:lnTo>
                      <a:pt x="339" y="3378"/>
                    </a:lnTo>
                    <a:lnTo>
                      <a:pt x="608" y="3005"/>
                    </a:lnTo>
                    <a:lnTo>
                      <a:pt x="808" y="2520"/>
                    </a:lnTo>
                    <a:lnTo>
                      <a:pt x="944" y="1971"/>
                    </a:lnTo>
                    <a:lnTo>
                      <a:pt x="1013" y="1400"/>
                    </a:lnTo>
                    <a:lnTo>
                      <a:pt x="1021" y="854"/>
                    </a:lnTo>
                    <a:lnTo>
                      <a:pt x="968" y="378"/>
                    </a:lnTo>
                    <a:lnTo>
                      <a:pt x="858" y="19"/>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0" name="Freeform 255"/>
              <p:cNvSpPr>
                <a:spLocks noChangeArrowheads="1"/>
              </p:cNvSpPr>
              <p:nvPr/>
            </p:nvSpPr>
            <p:spPr bwMode="auto">
              <a:xfrm>
                <a:off x="3107" y="1776"/>
                <a:ext cx="656" cy="1195"/>
              </a:xfrm>
              <a:custGeom>
                <a:avLst/>
                <a:gdLst>
                  <a:gd name="T0" fmla="*/ 277 w 1970"/>
                  <a:gd name="T1" fmla="*/ 6 h 3584"/>
                  <a:gd name="T2" fmla="*/ 656 w 1970"/>
                  <a:gd name="T3" fmla="*/ 0 h 3584"/>
                  <a:gd name="T4" fmla="*/ 656 w 1970"/>
                  <a:gd name="T5" fmla="*/ 1134 h 3584"/>
                  <a:gd name="T6" fmla="*/ 0 w 1970"/>
                  <a:gd name="T7" fmla="*/ 1195 h 3584"/>
                  <a:gd name="T8" fmla="*/ 111 w 1970"/>
                  <a:gd name="T9" fmla="*/ 1124 h 3584"/>
                  <a:gd name="T10" fmla="*/ 198 w 1970"/>
                  <a:gd name="T11" fmla="*/ 1001 h 3584"/>
                  <a:gd name="T12" fmla="*/ 263 w 1970"/>
                  <a:gd name="T13" fmla="*/ 840 h 3584"/>
                  <a:gd name="T14" fmla="*/ 307 w 1970"/>
                  <a:gd name="T15" fmla="*/ 656 h 3584"/>
                  <a:gd name="T16" fmla="*/ 329 w 1970"/>
                  <a:gd name="T17" fmla="*/ 465 h 3584"/>
                  <a:gd name="T18" fmla="*/ 331 w 1970"/>
                  <a:gd name="T19" fmla="*/ 283 h 3584"/>
                  <a:gd name="T20" fmla="*/ 313 w 1970"/>
                  <a:gd name="T21" fmla="*/ 125 h 3584"/>
                  <a:gd name="T22" fmla="*/ 277 w 1970"/>
                  <a:gd name="T23" fmla="*/ 6 h 35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0"/>
                  <a:gd name="T37" fmla="*/ 0 h 3584"/>
                  <a:gd name="T38" fmla="*/ 1970 w 1970"/>
                  <a:gd name="T39" fmla="*/ 3584 h 35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0" h="3584">
                    <a:moveTo>
                      <a:pt x="832" y="17"/>
                    </a:moveTo>
                    <a:lnTo>
                      <a:pt x="1970" y="0"/>
                    </a:lnTo>
                    <a:lnTo>
                      <a:pt x="1970" y="3401"/>
                    </a:lnTo>
                    <a:lnTo>
                      <a:pt x="0" y="3584"/>
                    </a:lnTo>
                    <a:lnTo>
                      <a:pt x="333" y="3372"/>
                    </a:lnTo>
                    <a:lnTo>
                      <a:pt x="595" y="3002"/>
                    </a:lnTo>
                    <a:lnTo>
                      <a:pt x="791" y="2518"/>
                    </a:lnTo>
                    <a:lnTo>
                      <a:pt x="921" y="1968"/>
                    </a:lnTo>
                    <a:lnTo>
                      <a:pt x="988" y="1396"/>
                    </a:lnTo>
                    <a:lnTo>
                      <a:pt x="994" y="850"/>
                    </a:lnTo>
                    <a:lnTo>
                      <a:pt x="941" y="374"/>
                    </a:lnTo>
                    <a:lnTo>
                      <a:pt x="832" y="17"/>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1" name="Freeform 256"/>
              <p:cNvSpPr>
                <a:spLocks noChangeArrowheads="1"/>
              </p:cNvSpPr>
              <p:nvPr/>
            </p:nvSpPr>
            <p:spPr bwMode="auto">
              <a:xfrm>
                <a:off x="3143" y="1776"/>
                <a:ext cx="620" cy="1192"/>
              </a:xfrm>
              <a:custGeom>
                <a:avLst/>
                <a:gdLst>
                  <a:gd name="T0" fmla="*/ 268 w 1862"/>
                  <a:gd name="T1" fmla="*/ 5 h 3576"/>
                  <a:gd name="T2" fmla="*/ 620 w 1862"/>
                  <a:gd name="T3" fmla="*/ 0 h 3576"/>
                  <a:gd name="T4" fmla="*/ 620 w 1862"/>
                  <a:gd name="T5" fmla="*/ 1134 h 3576"/>
                  <a:gd name="T6" fmla="*/ 0 w 1862"/>
                  <a:gd name="T7" fmla="*/ 1192 h 3576"/>
                  <a:gd name="T8" fmla="*/ 108 w 1862"/>
                  <a:gd name="T9" fmla="*/ 1123 h 3576"/>
                  <a:gd name="T10" fmla="*/ 194 w 1862"/>
                  <a:gd name="T11" fmla="*/ 1000 h 3576"/>
                  <a:gd name="T12" fmla="*/ 256 w 1862"/>
                  <a:gd name="T13" fmla="*/ 839 h 3576"/>
                  <a:gd name="T14" fmla="*/ 298 w 1862"/>
                  <a:gd name="T15" fmla="*/ 656 h 3576"/>
                  <a:gd name="T16" fmla="*/ 319 w 1862"/>
                  <a:gd name="T17" fmla="*/ 464 h 3576"/>
                  <a:gd name="T18" fmla="*/ 321 w 1862"/>
                  <a:gd name="T19" fmla="*/ 282 h 3576"/>
                  <a:gd name="T20" fmla="*/ 304 w 1862"/>
                  <a:gd name="T21" fmla="*/ 124 h 3576"/>
                  <a:gd name="T22" fmla="*/ 268 w 1862"/>
                  <a:gd name="T23" fmla="*/ 5 h 35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62"/>
                  <a:gd name="T37" fmla="*/ 0 h 3576"/>
                  <a:gd name="T38" fmla="*/ 1862 w 1862"/>
                  <a:gd name="T39" fmla="*/ 3576 h 35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62" h="3576">
                    <a:moveTo>
                      <a:pt x="805" y="16"/>
                    </a:moveTo>
                    <a:lnTo>
                      <a:pt x="1862" y="0"/>
                    </a:lnTo>
                    <a:lnTo>
                      <a:pt x="1862" y="3401"/>
                    </a:lnTo>
                    <a:lnTo>
                      <a:pt x="0" y="3576"/>
                    </a:lnTo>
                    <a:lnTo>
                      <a:pt x="325" y="3369"/>
                    </a:lnTo>
                    <a:lnTo>
                      <a:pt x="582" y="3001"/>
                    </a:lnTo>
                    <a:lnTo>
                      <a:pt x="770" y="2518"/>
                    </a:lnTo>
                    <a:lnTo>
                      <a:pt x="896" y="1967"/>
                    </a:lnTo>
                    <a:lnTo>
                      <a:pt x="959" y="1393"/>
                    </a:lnTo>
                    <a:lnTo>
                      <a:pt x="965" y="846"/>
                    </a:lnTo>
                    <a:lnTo>
                      <a:pt x="912" y="371"/>
                    </a:lnTo>
                    <a:lnTo>
                      <a:pt x="805" y="16"/>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2" name="Freeform 257"/>
              <p:cNvSpPr>
                <a:spLocks noChangeArrowheads="1"/>
              </p:cNvSpPr>
              <p:nvPr/>
            </p:nvSpPr>
            <p:spPr bwMode="auto">
              <a:xfrm>
                <a:off x="3178" y="1776"/>
                <a:ext cx="585" cy="1189"/>
              </a:xfrm>
              <a:custGeom>
                <a:avLst/>
                <a:gdLst>
                  <a:gd name="T0" fmla="*/ 259 w 1755"/>
                  <a:gd name="T1" fmla="*/ 5 h 3567"/>
                  <a:gd name="T2" fmla="*/ 585 w 1755"/>
                  <a:gd name="T3" fmla="*/ 0 h 3567"/>
                  <a:gd name="T4" fmla="*/ 585 w 1755"/>
                  <a:gd name="T5" fmla="*/ 1134 h 3567"/>
                  <a:gd name="T6" fmla="*/ 0 w 1755"/>
                  <a:gd name="T7" fmla="*/ 1189 h 3567"/>
                  <a:gd name="T8" fmla="*/ 106 w 1755"/>
                  <a:gd name="T9" fmla="*/ 1122 h 3567"/>
                  <a:gd name="T10" fmla="*/ 189 w 1755"/>
                  <a:gd name="T11" fmla="*/ 1000 h 3567"/>
                  <a:gd name="T12" fmla="*/ 251 w 1755"/>
                  <a:gd name="T13" fmla="*/ 838 h 3567"/>
                  <a:gd name="T14" fmla="*/ 291 w 1755"/>
                  <a:gd name="T15" fmla="*/ 655 h 3567"/>
                  <a:gd name="T16" fmla="*/ 311 w 1755"/>
                  <a:gd name="T17" fmla="*/ 463 h 3567"/>
                  <a:gd name="T18" fmla="*/ 312 w 1755"/>
                  <a:gd name="T19" fmla="*/ 281 h 3567"/>
                  <a:gd name="T20" fmla="*/ 294 w 1755"/>
                  <a:gd name="T21" fmla="*/ 123 h 3567"/>
                  <a:gd name="T22" fmla="*/ 259 w 1755"/>
                  <a:gd name="T23" fmla="*/ 5 h 35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55"/>
                  <a:gd name="T37" fmla="*/ 0 h 3567"/>
                  <a:gd name="T38" fmla="*/ 1755 w 1755"/>
                  <a:gd name="T39" fmla="*/ 3567 h 35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55" h="3567">
                    <a:moveTo>
                      <a:pt x="778" y="15"/>
                    </a:moveTo>
                    <a:lnTo>
                      <a:pt x="1755" y="0"/>
                    </a:lnTo>
                    <a:lnTo>
                      <a:pt x="1755" y="3401"/>
                    </a:lnTo>
                    <a:lnTo>
                      <a:pt x="0" y="3567"/>
                    </a:lnTo>
                    <a:lnTo>
                      <a:pt x="317" y="3365"/>
                    </a:lnTo>
                    <a:lnTo>
                      <a:pt x="568" y="2999"/>
                    </a:lnTo>
                    <a:lnTo>
                      <a:pt x="752" y="2515"/>
                    </a:lnTo>
                    <a:lnTo>
                      <a:pt x="873" y="1964"/>
                    </a:lnTo>
                    <a:lnTo>
                      <a:pt x="933" y="1390"/>
                    </a:lnTo>
                    <a:lnTo>
                      <a:pt x="935" y="842"/>
                    </a:lnTo>
                    <a:lnTo>
                      <a:pt x="882" y="368"/>
                    </a:lnTo>
                    <a:lnTo>
                      <a:pt x="778" y="15"/>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3" name="Freeform 258"/>
              <p:cNvSpPr>
                <a:spLocks noChangeArrowheads="1"/>
              </p:cNvSpPr>
              <p:nvPr/>
            </p:nvSpPr>
            <p:spPr bwMode="auto">
              <a:xfrm>
                <a:off x="3214" y="1776"/>
                <a:ext cx="549" cy="1187"/>
              </a:xfrm>
              <a:custGeom>
                <a:avLst/>
                <a:gdLst>
                  <a:gd name="T0" fmla="*/ 251 w 1649"/>
                  <a:gd name="T1" fmla="*/ 5 h 3559"/>
                  <a:gd name="T2" fmla="*/ 549 w 1649"/>
                  <a:gd name="T3" fmla="*/ 0 h 3559"/>
                  <a:gd name="T4" fmla="*/ 549 w 1649"/>
                  <a:gd name="T5" fmla="*/ 1134 h 3559"/>
                  <a:gd name="T6" fmla="*/ 0 w 1649"/>
                  <a:gd name="T7" fmla="*/ 1187 h 3559"/>
                  <a:gd name="T8" fmla="*/ 104 w 1649"/>
                  <a:gd name="T9" fmla="*/ 1121 h 3559"/>
                  <a:gd name="T10" fmla="*/ 185 w 1649"/>
                  <a:gd name="T11" fmla="*/ 1000 h 3559"/>
                  <a:gd name="T12" fmla="*/ 244 w 1649"/>
                  <a:gd name="T13" fmla="*/ 838 h 3559"/>
                  <a:gd name="T14" fmla="*/ 283 w 1649"/>
                  <a:gd name="T15" fmla="*/ 654 h 3559"/>
                  <a:gd name="T16" fmla="*/ 302 w 1649"/>
                  <a:gd name="T17" fmla="*/ 462 h 3559"/>
                  <a:gd name="T18" fmla="*/ 303 w 1649"/>
                  <a:gd name="T19" fmla="*/ 279 h 3559"/>
                  <a:gd name="T20" fmla="*/ 285 w 1649"/>
                  <a:gd name="T21" fmla="*/ 121 h 3559"/>
                  <a:gd name="T22" fmla="*/ 251 w 1649"/>
                  <a:gd name="T23" fmla="*/ 5 h 35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49"/>
                  <a:gd name="T37" fmla="*/ 0 h 3559"/>
                  <a:gd name="T38" fmla="*/ 1649 w 1649"/>
                  <a:gd name="T39" fmla="*/ 3559 h 35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49" h="3559">
                    <a:moveTo>
                      <a:pt x="753" y="14"/>
                    </a:moveTo>
                    <a:lnTo>
                      <a:pt x="1649" y="0"/>
                    </a:lnTo>
                    <a:lnTo>
                      <a:pt x="1649" y="3401"/>
                    </a:lnTo>
                    <a:lnTo>
                      <a:pt x="0" y="3559"/>
                    </a:lnTo>
                    <a:lnTo>
                      <a:pt x="311" y="3361"/>
                    </a:lnTo>
                    <a:lnTo>
                      <a:pt x="555" y="2997"/>
                    </a:lnTo>
                    <a:lnTo>
                      <a:pt x="734" y="2514"/>
                    </a:lnTo>
                    <a:lnTo>
                      <a:pt x="851" y="1962"/>
                    </a:lnTo>
                    <a:lnTo>
                      <a:pt x="908" y="1386"/>
                    </a:lnTo>
                    <a:lnTo>
                      <a:pt x="909" y="837"/>
                    </a:lnTo>
                    <a:lnTo>
                      <a:pt x="855" y="364"/>
                    </a:lnTo>
                    <a:lnTo>
                      <a:pt x="753" y="14"/>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4" name="Freeform 259"/>
              <p:cNvSpPr>
                <a:spLocks noChangeArrowheads="1"/>
              </p:cNvSpPr>
              <p:nvPr/>
            </p:nvSpPr>
            <p:spPr bwMode="auto">
              <a:xfrm>
                <a:off x="3250" y="1776"/>
                <a:ext cx="513" cy="1183"/>
              </a:xfrm>
              <a:custGeom>
                <a:avLst/>
                <a:gdLst>
                  <a:gd name="T0" fmla="*/ 241 w 1541"/>
                  <a:gd name="T1" fmla="*/ 4 h 3549"/>
                  <a:gd name="T2" fmla="*/ 513 w 1541"/>
                  <a:gd name="T3" fmla="*/ 0 h 3549"/>
                  <a:gd name="T4" fmla="*/ 513 w 1541"/>
                  <a:gd name="T5" fmla="*/ 1134 h 3549"/>
                  <a:gd name="T6" fmla="*/ 0 w 1541"/>
                  <a:gd name="T7" fmla="*/ 1183 h 3549"/>
                  <a:gd name="T8" fmla="*/ 101 w 1541"/>
                  <a:gd name="T9" fmla="*/ 1119 h 3549"/>
                  <a:gd name="T10" fmla="*/ 180 w 1541"/>
                  <a:gd name="T11" fmla="*/ 998 h 3549"/>
                  <a:gd name="T12" fmla="*/ 237 w 1541"/>
                  <a:gd name="T13" fmla="*/ 838 h 3549"/>
                  <a:gd name="T14" fmla="*/ 275 w 1541"/>
                  <a:gd name="T15" fmla="*/ 653 h 3549"/>
                  <a:gd name="T16" fmla="*/ 293 w 1541"/>
                  <a:gd name="T17" fmla="*/ 461 h 3549"/>
                  <a:gd name="T18" fmla="*/ 293 w 1541"/>
                  <a:gd name="T19" fmla="*/ 278 h 3549"/>
                  <a:gd name="T20" fmla="*/ 275 w 1541"/>
                  <a:gd name="T21" fmla="*/ 120 h 3549"/>
                  <a:gd name="T22" fmla="*/ 241 w 1541"/>
                  <a:gd name="T23" fmla="*/ 4 h 35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1"/>
                  <a:gd name="T37" fmla="*/ 0 h 3549"/>
                  <a:gd name="T38" fmla="*/ 1541 w 1541"/>
                  <a:gd name="T39" fmla="*/ 3549 h 35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1" h="3549">
                    <a:moveTo>
                      <a:pt x="725" y="13"/>
                    </a:moveTo>
                    <a:lnTo>
                      <a:pt x="1541" y="0"/>
                    </a:lnTo>
                    <a:lnTo>
                      <a:pt x="1541" y="3401"/>
                    </a:lnTo>
                    <a:lnTo>
                      <a:pt x="0" y="3549"/>
                    </a:lnTo>
                    <a:lnTo>
                      <a:pt x="303" y="3356"/>
                    </a:lnTo>
                    <a:lnTo>
                      <a:pt x="540" y="2995"/>
                    </a:lnTo>
                    <a:lnTo>
                      <a:pt x="713" y="2513"/>
                    </a:lnTo>
                    <a:lnTo>
                      <a:pt x="826" y="1960"/>
                    </a:lnTo>
                    <a:lnTo>
                      <a:pt x="879" y="1382"/>
                    </a:lnTo>
                    <a:lnTo>
                      <a:pt x="879" y="834"/>
                    </a:lnTo>
                    <a:lnTo>
                      <a:pt x="826" y="361"/>
                    </a:lnTo>
                    <a:lnTo>
                      <a:pt x="725" y="13"/>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5" name="Freeform 260"/>
              <p:cNvSpPr>
                <a:spLocks noChangeArrowheads="1"/>
              </p:cNvSpPr>
              <p:nvPr/>
            </p:nvSpPr>
            <p:spPr bwMode="auto">
              <a:xfrm>
                <a:off x="3285" y="1776"/>
                <a:ext cx="478" cy="1181"/>
              </a:xfrm>
              <a:custGeom>
                <a:avLst/>
                <a:gdLst>
                  <a:gd name="T0" fmla="*/ 233 w 1436"/>
                  <a:gd name="T1" fmla="*/ 4 h 3541"/>
                  <a:gd name="T2" fmla="*/ 478 w 1436"/>
                  <a:gd name="T3" fmla="*/ 0 h 3541"/>
                  <a:gd name="T4" fmla="*/ 478 w 1436"/>
                  <a:gd name="T5" fmla="*/ 1134 h 3541"/>
                  <a:gd name="T6" fmla="*/ 0 w 1436"/>
                  <a:gd name="T7" fmla="*/ 1181 h 3541"/>
                  <a:gd name="T8" fmla="*/ 99 w 1436"/>
                  <a:gd name="T9" fmla="*/ 1118 h 3541"/>
                  <a:gd name="T10" fmla="*/ 176 w 1436"/>
                  <a:gd name="T11" fmla="*/ 998 h 3541"/>
                  <a:gd name="T12" fmla="*/ 232 w 1436"/>
                  <a:gd name="T13" fmla="*/ 837 h 3541"/>
                  <a:gd name="T14" fmla="*/ 268 w 1436"/>
                  <a:gd name="T15" fmla="*/ 653 h 3541"/>
                  <a:gd name="T16" fmla="*/ 284 w 1436"/>
                  <a:gd name="T17" fmla="*/ 460 h 3541"/>
                  <a:gd name="T18" fmla="*/ 284 w 1436"/>
                  <a:gd name="T19" fmla="*/ 276 h 3541"/>
                  <a:gd name="T20" fmla="*/ 266 w 1436"/>
                  <a:gd name="T21" fmla="*/ 119 h 3541"/>
                  <a:gd name="T22" fmla="*/ 233 w 1436"/>
                  <a:gd name="T23" fmla="*/ 4 h 35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6"/>
                  <a:gd name="T37" fmla="*/ 0 h 3541"/>
                  <a:gd name="T38" fmla="*/ 1436 w 1436"/>
                  <a:gd name="T39" fmla="*/ 3541 h 35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6" h="3541">
                    <a:moveTo>
                      <a:pt x="701" y="11"/>
                    </a:moveTo>
                    <a:lnTo>
                      <a:pt x="1436" y="0"/>
                    </a:lnTo>
                    <a:lnTo>
                      <a:pt x="1436" y="3401"/>
                    </a:lnTo>
                    <a:lnTo>
                      <a:pt x="0" y="3541"/>
                    </a:lnTo>
                    <a:lnTo>
                      <a:pt x="297" y="3353"/>
                    </a:lnTo>
                    <a:lnTo>
                      <a:pt x="528" y="2993"/>
                    </a:lnTo>
                    <a:lnTo>
                      <a:pt x="696" y="2510"/>
                    </a:lnTo>
                    <a:lnTo>
                      <a:pt x="804" y="1957"/>
                    </a:lnTo>
                    <a:lnTo>
                      <a:pt x="854" y="1378"/>
                    </a:lnTo>
                    <a:lnTo>
                      <a:pt x="852" y="829"/>
                    </a:lnTo>
                    <a:lnTo>
                      <a:pt x="799" y="356"/>
                    </a:lnTo>
                    <a:lnTo>
                      <a:pt x="701" y="11"/>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6" name="Freeform 261"/>
              <p:cNvSpPr>
                <a:spLocks noChangeArrowheads="1"/>
              </p:cNvSpPr>
              <p:nvPr/>
            </p:nvSpPr>
            <p:spPr bwMode="auto">
              <a:xfrm>
                <a:off x="3321" y="1776"/>
                <a:ext cx="442" cy="1178"/>
              </a:xfrm>
              <a:custGeom>
                <a:avLst/>
                <a:gdLst>
                  <a:gd name="T0" fmla="*/ 224 w 1328"/>
                  <a:gd name="T1" fmla="*/ 3 h 3532"/>
                  <a:gd name="T2" fmla="*/ 442 w 1328"/>
                  <a:gd name="T3" fmla="*/ 0 h 3532"/>
                  <a:gd name="T4" fmla="*/ 442 w 1328"/>
                  <a:gd name="T5" fmla="*/ 1134 h 3532"/>
                  <a:gd name="T6" fmla="*/ 0 w 1328"/>
                  <a:gd name="T7" fmla="*/ 1178 h 3532"/>
                  <a:gd name="T8" fmla="*/ 97 w 1328"/>
                  <a:gd name="T9" fmla="*/ 1117 h 3532"/>
                  <a:gd name="T10" fmla="*/ 171 w 1328"/>
                  <a:gd name="T11" fmla="*/ 998 h 3532"/>
                  <a:gd name="T12" fmla="*/ 225 w 1328"/>
                  <a:gd name="T13" fmla="*/ 837 h 3532"/>
                  <a:gd name="T14" fmla="*/ 259 w 1328"/>
                  <a:gd name="T15" fmla="*/ 651 h 3532"/>
                  <a:gd name="T16" fmla="*/ 275 w 1328"/>
                  <a:gd name="T17" fmla="*/ 459 h 3532"/>
                  <a:gd name="T18" fmla="*/ 274 w 1328"/>
                  <a:gd name="T19" fmla="*/ 275 h 3532"/>
                  <a:gd name="T20" fmla="*/ 256 w 1328"/>
                  <a:gd name="T21" fmla="*/ 117 h 3532"/>
                  <a:gd name="T22" fmla="*/ 224 w 1328"/>
                  <a:gd name="T23" fmla="*/ 3 h 35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28"/>
                  <a:gd name="T37" fmla="*/ 0 h 3532"/>
                  <a:gd name="T38" fmla="*/ 1328 w 1328"/>
                  <a:gd name="T39" fmla="*/ 3532 h 35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28" h="3532">
                    <a:moveTo>
                      <a:pt x="674" y="10"/>
                    </a:moveTo>
                    <a:lnTo>
                      <a:pt x="1328" y="0"/>
                    </a:lnTo>
                    <a:lnTo>
                      <a:pt x="1328" y="3401"/>
                    </a:lnTo>
                    <a:lnTo>
                      <a:pt x="0" y="3532"/>
                    </a:lnTo>
                    <a:lnTo>
                      <a:pt x="290" y="3348"/>
                    </a:lnTo>
                    <a:lnTo>
                      <a:pt x="514" y="2991"/>
                    </a:lnTo>
                    <a:lnTo>
                      <a:pt x="676" y="2509"/>
                    </a:lnTo>
                    <a:lnTo>
                      <a:pt x="779" y="1953"/>
                    </a:lnTo>
                    <a:lnTo>
                      <a:pt x="827" y="1375"/>
                    </a:lnTo>
                    <a:lnTo>
                      <a:pt x="823" y="825"/>
                    </a:lnTo>
                    <a:lnTo>
                      <a:pt x="770" y="352"/>
                    </a:lnTo>
                    <a:lnTo>
                      <a:pt x="674"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7" name="Freeform 262"/>
              <p:cNvSpPr>
                <a:spLocks noChangeArrowheads="1"/>
              </p:cNvSpPr>
              <p:nvPr/>
            </p:nvSpPr>
            <p:spPr bwMode="auto">
              <a:xfrm>
                <a:off x="3356" y="1776"/>
                <a:ext cx="407" cy="1175"/>
              </a:xfrm>
              <a:custGeom>
                <a:avLst/>
                <a:gdLst>
                  <a:gd name="T0" fmla="*/ 216 w 1221"/>
                  <a:gd name="T1" fmla="*/ 3 h 3523"/>
                  <a:gd name="T2" fmla="*/ 407 w 1221"/>
                  <a:gd name="T3" fmla="*/ 0 h 3523"/>
                  <a:gd name="T4" fmla="*/ 407 w 1221"/>
                  <a:gd name="T5" fmla="*/ 1134 h 3523"/>
                  <a:gd name="T6" fmla="*/ 0 w 1221"/>
                  <a:gd name="T7" fmla="*/ 1175 h 3523"/>
                  <a:gd name="T8" fmla="*/ 94 w 1221"/>
                  <a:gd name="T9" fmla="*/ 1116 h 3523"/>
                  <a:gd name="T10" fmla="*/ 167 w 1221"/>
                  <a:gd name="T11" fmla="*/ 997 h 3523"/>
                  <a:gd name="T12" fmla="*/ 219 w 1221"/>
                  <a:gd name="T13" fmla="*/ 836 h 3523"/>
                  <a:gd name="T14" fmla="*/ 252 w 1221"/>
                  <a:gd name="T15" fmla="*/ 651 h 3523"/>
                  <a:gd name="T16" fmla="*/ 267 w 1221"/>
                  <a:gd name="T17" fmla="*/ 458 h 3523"/>
                  <a:gd name="T18" fmla="*/ 265 w 1221"/>
                  <a:gd name="T19" fmla="*/ 274 h 3523"/>
                  <a:gd name="T20" fmla="*/ 247 w 1221"/>
                  <a:gd name="T21" fmla="*/ 116 h 3523"/>
                  <a:gd name="T22" fmla="*/ 216 w 1221"/>
                  <a:gd name="T23" fmla="*/ 3 h 35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1"/>
                  <a:gd name="T37" fmla="*/ 0 h 3523"/>
                  <a:gd name="T38" fmla="*/ 1221 w 1221"/>
                  <a:gd name="T39" fmla="*/ 3523 h 35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1" h="3523">
                    <a:moveTo>
                      <a:pt x="647" y="9"/>
                    </a:moveTo>
                    <a:lnTo>
                      <a:pt x="1221" y="0"/>
                    </a:lnTo>
                    <a:lnTo>
                      <a:pt x="1221" y="3401"/>
                    </a:lnTo>
                    <a:lnTo>
                      <a:pt x="0" y="3523"/>
                    </a:lnTo>
                    <a:lnTo>
                      <a:pt x="282" y="3345"/>
                    </a:lnTo>
                    <a:lnTo>
                      <a:pt x="500" y="2989"/>
                    </a:lnTo>
                    <a:lnTo>
                      <a:pt x="657" y="2508"/>
                    </a:lnTo>
                    <a:lnTo>
                      <a:pt x="756" y="1952"/>
                    </a:lnTo>
                    <a:lnTo>
                      <a:pt x="800" y="1372"/>
                    </a:lnTo>
                    <a:lnTo>
                      <a:pt x="794" y="821"/>
                    </a:lnTo>
                    <a:lnTo>
                      <a:pt x="742" y="349"/>
                    </a:lnTo>
                    <a:lnTo>
                      <a:pt x="647" y="9"/>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8" name="Freeform 263"/>
              <p:cNvSpPr>
                <a:spLocks noChangeArrowheads="1"/>
              </p:cNvSpPr>
              <p:nvPr/>
            </p:nvSpPr>
            <p:spPr bwMode="auto">
              <a:xfrm>
                <a:off x="3392" y="1776"/>
                <a:ext cx="371" cy="1172"/>
              </a:xfrm>
              <a:custGeom>
                <a:avLst/>
                <a:gdLst>
                  <a:gd name="T0" fmla="*/ 207 w 1115"/>
                  <a:gd name="T1" fmla="*/ 3 h 3514"/>
                  <a:gd name="T2" fmla="*/ 371 w 1115"/>
                  <a:gd name="T3" fmla="*/ 0 h 3514"/>
                  <a:gd name="T4" fmla="*/ 371 w 1115"/>
                  <a:gd name="T5" fmla="*/ 1134 h 3514"/>
                  <a:gd name="T6" fmla="*/ 0 w 1115"/>
                  <a:gd name="T7" fmla="*/ 1172 h 3514"/>
                  <a:gd name="T8" fmla="*/ 92 w 1115"/>
                  <a:gd name="T9" fmla="*/ 1114 h 3514"/>
                  <a:gd name="T10" fmla="*/ 162 w 1115"/>
                  <a:gd name="T11" fmla="*/ 996 h 3514"/>
                  <a:gd name="T12" fmla="*/ 212 w 1115"/>
                  <a:gd name="T13" fmla="*/ 835 h 3514"/>
                  <a:gd name="T14" fmla="*/ 244 w 1115"/>
                  <a:gd name="T15" fmla="*/ 650 h 3514"/>
                  <a:gd name="T16" fmla="*/ 258 w 1115"/>
                  <a:gd name="T17" fmla="*/ 457 h 3514"/>
                  <a:gd name="T18" fmla="*/ 255 w 1115"/>
                  <a:gd name="T19" fmla="*/ 272 h 3514"/>
                  <a:gd name="T20" fmla="*/ 238 w 1115"/>
                  <a:gd name="T21" fmla="*/ 115 h 3514"/>
                  <a:gd name="T22" fmla="*/ 207 w 1115"/>
                  <a:gd name="T23" fmla="*/ 3 h 35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5"/>
                  <a:gd name="T37" fmla="*/ 0 h 3514"/>
                  <a:gd name="T38" fmla="*/ 1115 w 1115"/>
                  <a:gd name="T39" fmla="*/ 3514 h 35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5" h="3514">
                    <a:moveTo>
                      <a:pt x="622" y="8"/>
                    </a:moveTo>
                    <a:lnTo>
                      <a:pt x="1115" y="0"/>
                    </a:lnTo>
                    <a:lnTo>
                      <a:pt x="1115" y="3401"/>
                    </a:lnTo>
                    <a:lnTo>
                      <a:pt x="0" y="3514"/>
                    </a:lnTo>
                    <a:lnTo>
                      <a:pt x="275" y="3339"/>
                    </a:lnTo>
                    <a:lnTo>
                      <a:pt x="488" y="2987"/>
                    </a:lnTo>
                    <a:lnTo>
                      <a:pt x="638" y="2505"/>
                    </a:lnTo>
                    <a:lnTo>
                      <a:pt x="733" y="1949"/>
                    </a:lnTo>
                    <a:lnTo>
                      <a:pt x="774" y="1369"/>
                    </a:lnTo>
                    <a:lnTo>
                      <a:pt x="767" y="817"/>
                    </a:lnTo>
                    <a:lnTo>
                      <a:pt x="714" y="345"/>
                    </a:lnTo>
                    <a:lnTo>
                      <a:pt x="622" y="8"/>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09" name="Freeform 264"/>
              <p:cNvSpPr>
                <a:spLocks noChangeArrowheads="1"/>
              </p:cNvSpPr>
              <p:nvPr/>
            </p:nvSpPr>
            <p:spPr bwMode="auto">
              <a:xfrm>
                <a:off x="3428" y="1776"/>
                <a:ext cx="335" cy="1169"/>
              </a:xfrm>
              <a:custGeom>
                <a:avLst/>
                <a:gdLst>
                  <a:gd name="T0" fmla="*/ 198 w 1007"/>
                  <a:gd name="T1" fmla="*/ 2 h 3506"/>
                  <a:gd name="T2" fmla="*/ 335 w 1007"/>
                  <a:gd name="T3" fmla="*/ 0 h 3506"/>
                  <a:gd name="T4" fmla="*/ 335 w 1007"/>
                  <a:gd name="T5" fmla="*/ 1134 h 3506"/>
                  <a:gd name="T6" fmla="*/ 0 w 1007"/>
                  <a:gd name="T7" fmla="*/ 1169 h 3506"/>
                  <a:gd name="T8" fmla="*/ 89 w 1007"/>
                  <a:gd name="T9" fmla="*/ 1112 h 3506"/>
                  <a:gd name="T10" fmla="*/ 157 w 1007"/>
                  <a:gd name="T11" fmla="*/ 995 h 3506"/>
                  <a:gd name="T12" fmla="*/ 206 w 1007"/>
                  <a:gd name="T13" fmla="*/ 835 h 3506"/>
                  <a:gd name="T14" fmla="*/ 236 w 1007"/>
                  <a:gd name="T15" fmla="*/ 649 h 3506"/>
                  <a:gd name="T16" fmla="*/ 248 w 1007"/>
                  <a:gd name="T17" fmla="*/ 455 h 3506"/>
                  <a:gd name="T18" fmla="*/ 246 w 1007"/>
                  <a:gd name="T19" fmla="*/ 271 h 3506"/>
                  <a:gd name="T20" fmla="*/ 228 w 1007"/>
                  <a:gd name="T21" fmla="*/ 114 h 3506"/>
                  <a:gd name="T22" fmla="*/ 198 w 1007"/>
                  <a:gd name="T23" fmla="*/ 2 h 35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7"/>
                  <a:gd name="T37" fmla="*/ 0 h 3506"/>
                  <a:gd name="T38" fmla="*/ 1007 w 1007"/>
                  <a:gd name="T39" fmla="*/ 3506 h 35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7" h="3506">
                    <a:moveTo>
                      <a:pt x="595" y="6"/>
                    </a:moveTo>
                    <a:lnTo>
                      <a:pt x="1007" y="0"/>
                    </a:lnTo>
                    <a:lnTo>
                      <a:pt x="1007" y="3401"/>
                    </a:lnTo>
                    <a:lnTo>
                      <a:pt x="0" y="3506"/>
                    </a:lnTo>
                    <a:lnTo>
                      <a:pt x="268" y="3336"/>
                    </a:lnTo>
                    <a:lnTo>
                      <a:pt x="473" y="2985"/>
                    </a:lnTo>
                    <a:lnTo>
                      <a:pt x="619" y="2504"/>
                    </a:lnTo>
                    <a:lnTo>
                      <a:pt x="709" y="1947"/>
                    </a:lnTo>
                    <a:lnTo>
                      <a:pt x="746" y="1365"/>
                    </a:lnTo>
                    <a:lnTo>
                      <a:pt x="738" y="813"/>
                    </a:lnTo>
                    <a:lnTo>
                      <a:pt x="685" y="341"/>
                    </a:lnTo>
                    <a:lnTo>
                      <a:pt x="595" y="6"/>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10" name="Freeform 265"/>
              <p:cNvSpPr>
                <a:spLocks noChangeArrowheads="1"/>
              </p:cNvSpPr>
              <p:nvPr/>
            </p:nvSpPr>
            <p:spPr bwMode="auto">
              <a:xfrm>
                <a:off x="3463" y="1776"/>
                <a:ext cx="300" cy="1166"/>
              </a:xfrm>
              <a:custGeom>
                <a:avLst/>
                <a:gdLst>
                  <a:gd name="T0" fmla="*/ 190 w 901"/>
                  <a:gd name="T1" fmla="*/ 2 h 3497"/>
                  <a:gd name="T2" fmla="*/ 300 w 901"/>
                  <a:gd name="T3" fmla="*/ 0 h 3497"/>
                  <a:gd name="T4" fmla="*/ 300 w 901"/>
                  <a:gd name="T5" fmla="*/ 1134 h 3497"/>
                  <a:gd name="T6" fmla="*/ 0 w 901"/>
                  <a:gd name="T7" fmla="*/ 1166 h 3497"/>
                  <a:gd name="T8" fmla="*/ 87 w 901"/>
                  <a:gd name="T9" fmla="*/ 1111 h 3497"/>
                  <a:gd name="T10" fmla="*/ 153 w 901"/>
                  <a:gd name="T11" fmla="*/ 995 h 3497"/>
                  <a:gd name="T12" fmla="*/ 200 w 901"/>
                  <a:gd name="T13" fmla="*/ 834 h 3497"/>
                  <a:gd name="T14" fmla="*/ 229 w 901"/>
                  <a:gd name="T15" fmla="*/ 648 h 3497"/>
                  <a:gd name="T16" fmla="*/ 240 w 901"/>
                  <a:gd name="T17" fmla="*/ 454 h 3497"/>
                  <a:gd name="T18" fmla="*/ 236 w 901"/>
                  <a:gd name="T19" fmla="*/ 269 h 3497"/>
                  <a:gd name="T20" fmla="*/ 219 w 901"/>
                  <a:gd name="T21" fmla="*/ 113 h 3497"/>
                  <a:gd name="T22" fmla="*/ 190 w 901"/>
                  <a:gd name="T23" fmla="*/ 2 h 34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01"/>
                  <a:gd name="T37" fmla="*/ 0 h 3497"/>
                  <a:gd name="T38" fmla="*/ 901 w 901"/>
                  <a:gd name="T39" fmla="*/ 3497 h 34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01" h="3497">
                    <a:moveTo>
                      <a:pt x="570" y="5"/>
                    </a:moveTo>
                    <a:lnTo>
                      <a:pt x="901" y="0"/>
                    </a:lnTo>
                    <a:lnTo>
                      <a:pt x="901" y="3401"/>
                    </a:lnTo>
                    <a:lnTo>
                      <a:pt x="0" y="3497"/>
                    </a:lnTo>
                    <a:lnTo>
                      <a:pt x="261" y="3331"/>
                    </a:lnTo>
                    <a:lnTo>
                      <a:pt x="461" y="2983"/>
                    </a:lnTo>
                    <a:lnTo>
                      <a:pt x="600" y="2502"/>
                    </a:lnTo>
                    <a:lnTo>
                      <a:pt x="687" y="1944"/>
                    </a:lnTo>
                    <a:lnTo>
                      <a:pt x="721" y="1362"/>
                    </a:lnTo>
                    <a:lnTo>
                      <a:pt x="710" y="808"/>
                    </a:lnTo>
                    <a:lnTo>
                      <a:pt x="659" y="338"/>
                    </a:lnTo>
                    <a:lnTo>
                      <a:pt x="570" y="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11" name="Freeform 266"/>
              <p:cNvSpPr>
                <a:spLocks noChangeArrowheads="1"/>
              </p:cNvSpPr>
              <p:nvPr/>
            </p:nvSpPr>
            <p:spPr bwMode="auto">
              <a:xfrm>
                <a:off x="3499" y="1776"/>
                <a:ext cx="264" cy="1163"/>
              </a:xfrm>
              <a:custGeom>
                <a:avLst/>
                <a:gdLst>
                  <a:gd name="T0" fmla="*/ 181 w 794"/>
                  <a:gd name="T1" fmla="*/ 1 h 3487"/>
                  <a:gd name="T2" fmla="*/ 264 w 794"/>
                  <a:gd name="T3" fmla="*/ 0 h 3487"/>
                  <a:gd name="T4" fmla="*/ 264 w 794"/>
                  <a:gd name="T5" fmla="*/ 1134 h 3487"/>
                  <a:gd name="T6" fmla="*/ 0 w 794"/>
                  <a:gd name="T7" fmla="*/ 1163 h 3487"/>
                  <a:gd name="T8" fmla="*/ 85 w 794"/>
                  <a:gd name="T9" fmla="*/ 1110 h 3487"/>
                  <a:gd name="T10" fmla="*/ 149 w 794"/>
                  <a:gd name="T11" fmla="*/ 994 h 3487"/>
                  <a:gd name="T12" fmla="*/ 193 w 794"/>
                  <a:gd name="T13" fmla="*/ 834 h 3487"/>
                  <a:gd name="T14" fmla="*/ 220 w 794"/>
                  <a:gd name="T15" fmla="*/ 648 h 3487"/>
                  <a:gd name="T16" fmla="*/ 230 w 794"/>
                  <a:gd name="T17" fmla="*/ 453 h 3487"/>
                  <a:gd name="T18" fmla="*/ 227 w 794"/>
                  <a:gd name="T19" fmla="*/ 268 h 3487"/>
                  <a:gd name="T20" fmla="*/ 209 w 794"/>
                  <a:gd name="T21" fmla="*/ 112 h 3487"/>
                  <a:gd name="T22" fmla="*/ 181 w 794"/>
                  <a:gd name="T23" fmla="*/ 1 h 34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94"/>
                  <a:gd name="T37" fmla="*/ 0 h 3487"/>
                  <a:gd name="T38" fmla="*/ 794 w 794"/>
                  <a:gd name="T39" fmla="*/ 3487 h 34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94" h="3487">
                    <a:moveTo>
                      <a:pt x="543" y="4"/>
                    </a:moveTo>
                    <a:lnTo>
                      <a:pt x="794" y="0"/>
                    </a:lnTo>
                    <a:lnTo>
                      <a:pt x="794" y="3401"/>
                    </a:lnTo>
                    <a:lnTo>
                      <a:pt x="0" y="3487"/>
                    </a:lnTo>
                    <a:lnTo>
                      <a:pt x="255" y="3327"/>
                    </a:lnTo>
                    <a:lnTo>
                      <a:pt x="447" y="2980"/>
                    </a:lnTo>
                    <a:lnTo>
                      <a:pt x="581" y="2501"/>
                    </a:lnTo>
                    <a:lnTo>
                      <a:pt x="662" y="1942"/>
                    </a:lnTo>
                    <a:lnTo>
                      <a:pt x="693" y="1358"/>
                    </a:lnTo>
                    <a:lnTo>
                      <a:pt x="682" y="804"/>
                    </a:lnTo>
                    <a:lnTo>
                      <a:pt x="629" y="335"/>
                    </a:lnTo>
                    <a:lnTo>
                      <a:pt x="543" y="4"/>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12" name="Freeform 267"/>
              <p:cNvSpPr>
                <a:spLocks noChangeArrowheads="1"/>
              </p:cNvSpPr>
              <p:nvPr/>
            </p:nvSpPr>
            <p:spPr bwMode="auto">
              <a:xfrm>
                <a:off x="3534" y="1776"/>
                <a:ext cx="229" cy="1160"/>
              </a:xfrm>
              <a:custGeom>
                <a:avLst/>
                <a:gdLst>
                  <a:gd name="T0" fmla="*/ 172 w 687"/>
                  <a:gd name="T1" fmla="*/ 1 h 3479"/>
                  <a:gd name="T2" fmla="*/ 229 w 687"/>
                  <a:gd name="T3" fmla="*/ 0 h 3479"/>
                  <a:gd name="T4" fmla="*/ 229 w 687"/>
                  <a:gd name="T5" fmla="*/ 1134 h 3479"/>
                  <a:gd name="T6" fmla="*/ 0 w 687"/>
                  <a:gd name="T7" fmla="*/ 1160 h 3479"/>
                  <a:gd name="T8" fmla="*/ 82 w 687"/>
                  <a:gd name="T9" fmla="*/ 1108 h 3479"/>
                  <a:gd name="T10" fmla="*/ 144 w 687"/>
                  <a:gd name="T11" fmla="*/ 993 h 3479"/>
                  <a:gd name="T12" fmla="*/ 187 w 687"/>
                  <a:gd name="T13" fmla="*/ 833 h 3479"/>
                  <a:gd name="T14" fmla="*/ 213 w 687"/>
                  <a:gd name="T15" fmla="*/ 647 h 3479"/>
                  <a:gd name="T16" fmla="*/ 222 w 687"/>
                  <a:gd name="T17" fmla="*/ 452 h 3479"/>
                  <a:gd name="T18" fmla="*/ 218 w 687"/>
                  <a:gd name="T19" fmla="*/ 267 h 3479"/>
                  <a:gd name="T20" fmla="*/ 200 w 687"/>
                  <a:gd name="T21" fmla="*/ 111 h 3479"/>
                  <a:gd name="T22" fmla="*/ 172 w 687"/>
                  <a:gd name="T23" fmla="*/ 1 h 34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7"/>
                  <a:gd name="T37" fmla="*/ 0 h 3479"/>
                  <a:gd name="T38" fmla="*/ 687 w 687"/>
                  <a:gd name="T39" fmla="*/ 3479 h 34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7" h="3479">
                    <a:moveTo>
                      <a:pt x="517" y="3"/>
                    </a:moveTo>
                    <a:lnTo>
                      <a:pt x="687" y="0"/>
                    </a:lnTo>
                    <a:lnTo>
                      <a:pt x="687" y="3401"/>
                    </a:lnTo>
                    <a:lnTo>
                      <a:pt x="0" y="3479"/>
                    </a:lnTo>
                    <a:lnTo>
                      <a:pt x="247" y="3323"/>
                    </a:lnTo>
                    <a:lnTo>
                      <a:pt x="433" y="2978"/>
                    </a:lnTo>
                    <a:lnTo>
                      <a:pt x="562" y="2498"/>
                    </a:lnTo>
                    <a:lnTo>
                      <a:pt x="639" y="1940"/>
                    </a:lnTo>
                    <a:lnTo>
                      <a:pt x="667" y="1355"/>
                    </a:lnTo>
                    <a:lnTo>
                      <a:pt x="654" y="801"/>
                    </a:lnTo>
                    <a:lnTo>
                      <a:pt x="601" y="332"/>
                    </a:lnTo>
                    <a:lnTo>
                      <a:pt x="517" y="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13" name="Freeform 268"/>
              <p:cNvSpPr>
                <a:spLocks noChangeArrowheads="1"/>
              </p:cNvSpPr>
              <p:nvPr/>
            </p:nvSpPr>
            <p:spPr bwMode="auto">
              <a:xfrm>
                <a:off x="2908" y="1198"/>
                <a:ext cx="855" cy="575"/>
              </a:xfrm>
              <a:custGeom>
                <a:avLst/>
                <a:gdLst>
                  <a:gd name="T0" fmla="*/ 855 w 2566"/>
                  <a:gd name="T1" fmla="*/ 562 h 1725"/>
                  <a:gd name="T2" fmla="*/ 855 w 2566"/>
                  <a:gd name="T3" fmla="*/ 24 h 1725"/>
                  <a:gd name="T4" fmla="*/ 0 w 2566"/>
                  <a:gd name="T5" fmla="*/ 0 h 1725"/>
                  <a:gd name="T6" fmla="*/ 0 w 2566"/>
                  <a:gd name="T7" fmla="*/ 575 h 1725"/>
                  <a:gd name="T8" fmla="*/ 855 w 2566"/>
                  <a:gd name="T9" fmla="*/ 562 h 1725"/>
                  <a:gd name="T10" fmla="*/ 0 60000 65536"/>
                  <a:gd name="T11" fmla="*/ 0 60000 65536"/>
                  <a:gd name="T12" fmla="*/ 0 60000 65536"/>
                  <a:gd name="T13" fmla="*/ 0 60000 65536"/>
                  <a:gd name="T14" fmla="*/ 0 60000 65536"/>
                  <a:gd name="T15" fmla="*/ 0 w 2566"/>
                  <a:gd name="T16" fmla="*/ 0 h 1725"/>
                  <a:gd name="T17" fmla="*/ 2566 w 2566"/>
                  <a:gd name="T18" fmla="*/ 1725 h 1725"/>
                </a:gdLst>
                <a:ahLst/>
                <a:cxnLst>
                  <a:cxn ang="T10">
                    <a:pos x="T0" y="T1"/>
                  </a:cxn>
                  <a:cxn ang="T11">
                    <a:pos x="T2" y="T3"/>
                  </a:cxn>
                  <a:cxn ang="T12">
                    <a:pos x="T4" y="T5"/>
                  </a:cxn>
                  <a:cxn ang="T13">
                    <a:pos x="T6" y="T7"/>
                  </a:cxn>
                  <a:cxn ang="T14">
                    <a:pos x="T8" y="T9"/>
                  </a:cxn>
                </a:cxnLst>
                <a:rect l="T15" t="T16" r="T17" b="T18"/>
                <a:pathLst>
                  <a:path w="2566" h="1725">
                    <a:moveTo>
                      <a:pt x="2566" y="1685"/>
                    </a:moveTo>
                    <a:lnTo>
                      <a:pt x="2566" y="73"/>
                    </a:lnTo>
                    <a:lnTo>
                      <a:pt x="0" y="0"/>
                    </a:lnTo>
                    <a:lnTo>
                      <a:pt x="0" y="1725"/>
                    </a:lnTo>
                    <a:lnTo>
                      <a:pt x="2566" y="1685"/>
                    </a:lnTo>
                  </a:path>
                </a:pathLst>
              </a:custGeom>
              <a:noFill/>
              <a:ln w="46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314" name="Freeform 269"/>
              <p:cNvSpPr>
                <a:spLocks noChangeArrowheads="1"/>
              </p:cNvSpPr>
              <p:nvPr/>
            </p:nvSpPr>
            <p:spPr bwMode="auto">
              <a:xfrm>
                <a:off x="2908" y="1776"/>
                <a:ext cx="855" cy="1212"/>
              </a:xfrm>
              <a:custGeom>
                <a:avLst/>
                <a:gdLst>
                  <a:gd name="T0" fmla="*/ 855 w 2566"/>
                  <a:gd name="T1" fmla="*/ 1134 h 3635"/>
                  <a:gd name="T2" fmla="*/ 855 w 2566"/>
                  <a:gd name="T3" fmla="*/ 0 h 3635"/>
                  <a:gd name="T4" fmla="*/ 0 w 2566"/>
                  <a:gd name="T5" fmla="*/ 13 h 3635"/>
                  <a:gd name="T6" fmla="*/ 0 w 2566"/>
                  <a:gd name="T7" fmla="*/ 1212 h 3635"/>
                  <a:gd name="T8" fmla="*/ 855 w 2566"/>
                  <a:gd name="T9" fmla="*/ 1134 h 3635"/>
                  <a:gd name="T10" fmla="*/ 0 60000 65536"/>
                  <a:gd name="T11" fmla="*/ 0 60000 65536"/>
                  <a:gd name="T12" fmla="*/ 0 60000 65536"/>
                  <a:gd name="T13" fmla="*/ 0 60000 65536"/>
                  <a:gd name="T14" fmla="*/ 0 60000 65536"/>
                  <a:gd name="T15" fmla="*/ 0 w 2566"/>
                  <a:gd name="T16" fmla="*/ 0 h 3635"/>
                  <a:gd name="T17" fmla="*/ 2566 w 2566"/>
                  <a:gd name="T18" fmla="*/ 3635 h 3635"/>
                </a:gdLst>
                <a:ahLst/>
                <a:cxnLst>
                  <a:cxn ang="T10">
                    <a:pos x="T0" y="T1"/>
                  </a:cxn>
                  <a:cxn ang="T11">
                    <a:pos x="T2" y="T3"/>
                  </a:cxn>
                  <a:cxn ang="T12">
                    <a:pos x="T4" y="T5"/>
                  </a:cxn>
                  <a:cxn ang="T13">
                    <a:pos x="T6" y="T7"/>
                  </a:cxn>
                  <a:cxn ang="T14">
                    <a:pos x="T8" y="T9"/>
                  </a:cxn>
                </a:cxnLst>
                <a:rect l="T15" t="T16" r="T17" b="T18"/>
                <a:pathLst>
                  <a:path w="2566" h="3635">
                    <a:moveTo>
                      <a:pt x="2566" y="3401"/>
                    </a:moveTo>
                    <a:lnTo>
                      <a:pt x="2566" y="0"/>
                    </a:lnTo>
                    <a:lnTo>
                      <a:pt x="0" y="40"/>
                    </a:lnTo>
                    <a:lnTo>
                      <a:pt x="0" y="3635"/>
                    </a:lnTo>
                    <a:lnTo>
                      <a:pt x="2566" y="3401"/>
                    </a:lnTo>
                  </a:path>
                </a:pathLst>
              </a:custGeom>
              <a:noFill/>
              <a:ln w="46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315" name="Line 270"/>
              <p:cNvSpPr>
                <a:spLocks noChangeShapeType="1"/>
              </p:cNvSpPr>
              <p:nvPr/>
            </p:nvSpPr>
            <p:spPr bwMode="auto">
              <a:xfrm>
                <a:off x="2892" y="1206"/>
                <a:ext cx="1" cy="1898"/>
              </a:xfrm>
              <a:prstGeom prst="line">
                <a:avLst/>
              </a:prstGeom>
              <a:noFill/>
              <a:ln w="46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NZ"/>
              </a:p>
            </p:txBody>
          </p:sp>
          <p:sp>
            <p:nvSpPr>
              <p:cNvPr id="7316" name="Freeform 271"/>
              <p:cNvSpPr>
                <a:spLocks noChangeArrowheads="1"/>
              </p:cNvSpPr>
              <p:nvPr/>
            </p:nvSpPr>
            <p:spPr bwMode="auto">
              <a:xfrm>
                <a:off x="2913" y="1776"/>
                <a:ext cx="850" cy="27"/>
              </a:xfrm>
              <a:custGeom>
                <a:avLst/>
                <a:gdLst>
                  <a:gd name="T0" fmla="*/ 0 w 2550"/>
                  <a:gd name="T1" fmla="*/ 27 h 80"/>
                  <a:gd name="T2" fmla="*/ 0 w 2550"/>
                  <a:gd name="T3" fmla="*/ 14 h 80"/>
                  <a:gd name="T4" fmla="*/ 850 w 2550"/>
                  <a:gd name="T5" fmla="*/ 0 h 80"/>
                  <a:gd name="T6" fmla="*/ 850 w 2550"/>
                  <a:gd name="T7" fmla="*/ 14 h 80"/>
                  <a:gd name="T8" fmla="*/ 0 w 2550"/>
                  <a:gd name="T9" fmla="*/ 27 h 80"/>
                  <a:gd name="T10" fmla="*/ 0 60000 65536"/>
                  <a:gd name="T11" fmla="*/ 0 60000 65536"/>
                  <a:gd name="T12" fmla="*/ 0 60000 65536"/>
                  <a:gd name="T13" fmla="*/ 0 60000 65536"/>
                  <a:gd name="T14" fmla="*/ 0 60000 65536"/>
                  <a:gd name="T15" fmla="*/ 0 w 2550"/>
                  <a:gd name="T16" fmla="*/ 0 h 80"/>
                  <a:gd name="T17" fmla="*/ 2550 w 2550"/>
                  <a:gd name="T18" fmla="*/ 80 h 80"/>
                </a:gdLst>
                <a:ahLst/>
                <a:cxnLst>
                  <a:cxn ang="T10">
                    <a:pos x="T0" y="T1"/>
                  </a:cxn>
                  <a:cxn ang="T11">
                    <a:pos x="T2" y="T3"/>
                  </a:cxn>
                  <a:cxn ang="T12">
                    <a:pos x="T4" y="T5"/>
                  </a:cxn>
                  <a:cxn ang="T13">
                    <a:pos x="T6" y="T7"/>
                  </a:cxn>
                  <a:cxn ang="T14">
                    <a:pos x="T8" y="T9"/>
                  </a:cxn>
                </a:cxnLst>
                <a:rect l="T15" t="T16" r="T17" b="T18"/>
                <a:pathLst>
                  <a:path w="2550" h="80">
                    <a:moveTo>
                      <a:pt x="0" y="80"/>
                    </a:moveTo>
                    <a:lnTo>
                      <a:pt x="0" y="40"/>
                    </a:lnTo>
                    <a:lnTo>
                      <a:pt x="2550" y="0"/>
                    </a:lnTo>
                    <a:lnTo>
                      <a:pt x="2550" y="40"/>
                    </a:lnTo>
                    <a:lnTo>
                      <a:pt x="0" y="80"/>
                    </a:lnTo>
                    <a:close/>
                  </a:path>
                </a:pathLst>
              </a:custGeom>
              <a:solidFill>
                <a:srgbClr val="F2F2F2"/>
              </a:solidFill>
              <a:ln w="4680">
                <a:solidFill>
                  <a:srgbClr val="000000"/>
                </a:solidFill>
                <a:round/>
                <a:headEnd/>
                <a:tailEnd/>
              </a:ln>
            </p:spPr>
            <p:txBody>
              <a:bodyPr wrap="none" anchor="ctr"/>
              <a:lstStyle/>
              <a:p>
                <a:endParaRPr lang="en-NZ"/>
              </a:p>
            </p:txBody>
          </p:sp>
          <p:sp>
            <p:nvSpPr>
              <p:cNvPr id="7317" name="Freeform 272"/>
              <p:cNvSpPr>
                <a:spLocks noChangeArrowheads="1"/>
              </p:cNvSpPr>
              <p:nvPr/>
            </p:nvSpPr>
            <p:spPr bwMode="auto">
              <a:xfrm>
                <a:off x="2952" y="1772"/>
                <a:ext cx="35" cy="5"/>
              </a:xfrm>
              <a:custGeom>
                <a:avLst/>
                <a:gdLst>
                  <a:gd name="T0" fmla="*/ 35 w 105"/>
                  <a:gd name="T1" fmla="*/ 0 h 15"/>
                  <a:gd name="T2" fmla="*/ 35 w 105"/>
                  <a:gd name="T3" fmla="*/ 4 h 15"/>
                  <a:gd name="T4" fmla="*/ 0 w 105"/>
                  <a:gd name="T5" fmla="*/ 5 h 15"/>
                  <a:gd name="T6" fmla="*/ 0 w 105"/>
                  <a:gd name="T7" fmla="*/ 1 h 15"/>
                  <a:gd name="T8" fmla="*/ 35 w 105"/>
                  <a:gd name="T9" fmla="*/ 0 h 15"/>
                  <a:gd name="T10" fmla="*/ 0 60000 65536"/>
                  <a:gd name="T11" fmla="*/ 0 60000 65536"/>
                  <a:gd name="T12" fmla="*/ 0 60000 65536"/>
                  <a:gd name="T13" fmla="*/ 0 60000 65536"/>
                  <a:gd name="T14" fmla="*/ 0 60000 65536"/>
                  <a:gd name="T15" fmla="*/ 0 w 105"/>
                  <a:gd name="T16" fmla="*/ 0 h 15"/>
                  <a:gd name="T17" fmla="*/ 105 w 105"/>
                  <a:gd name="T18" fmla="*/ 15 h 15"/>
                </a:gdLst>
                <a:ahLst/>
                <a:cxnLst>
                  <a:cxn ang="T10">
                    <a:pos x="T0" y="T1"/>
                  </a:cxn>
                  <a:cxn ang="T11">
                    <a:pos x="T2" y="T3"/>
                  </a:cxn>
                  <a:cxn ang="T12">
                    <a:pos x="T4" y="T5"/>
                  </a:cxn>
                  <a:cxn ang="T13">
                    <a:pos x="T6" y="T7"/>
                  </a:cxn>
                  <a:cxn ang="T14">
                    <a:pos x="T8" y="T9"/>
                  </a:cxn>
                </a:cxnLst>
                <a:rect l="T15" t="T16" r="T17" b="T18"/>
                <a:pathLst>
                  <a:path w="105" h="15">
                    <a:moveTo>
                      <a:pt x="105" y="0"/>
                    </a:moveTo>
                    <a:lnTo>
                      <a:pt x="105" y="13"/>
                    </a:lnTo>
                    <a:lnTo>
                      <a:pt x="0" y="15"/>
                    </a:lnTo>
                    <a:lnTo>
                      <a:pt x="0" y="2"/>
                    </a:lnTo>
                    <a:lnTo>
                      <a:pt x="105" y="0"/>
                    </a:lnTo>
                    <a:close/>
                  </a:path>
                </a:pathLst>
              </a:custGeom>
              <a:solidFill>
                <a:srgbClr val="FFFFFF"/>
              </a:solidFill>
              <a:ln w="3240">
                <a:solidFill>
                  <a:srgbClr val="000000"/>
                </a:solidFill>
                <a:round/>
                <a:headEnd/>
                <a:tailEnd/>
              </a:ln>
            </p:spPr>
            <p:txBody>
              <a:bodyPr wrap="none" anchor="ctr"/>
              <a:lstStyle/>
              <a:p>
                <a:endParaRPr lang="en-NZ"/>
              </a:p>
            </p:txBody>
          </p:sp>
          <p:sp>
            <p:nvSpPr>
              <p:cNvPr id="7318" name="Freeform 273"/>
              <p:cNvSpPr>
                <a:spLocks noChangeArrowheads="1"/>
              </p:cNvSpPr>
              <p:nvPr/>
            </p:nvSpPr>
            <p:spPr bwMode="auto">
              <a:xfrm>
                <a:off x="2916" y="1286"/>
                <a:ext cx="62" cy="487"/>
              </a:xfrm>
              <a:custGeom>
                <a:avLst/>
                <a:gdLst>
                  <a:gd name="T0" fmla="*/ 0 w 187"/>
                  <a:gd name="T1" fmla="*/ 4 h 1460"/>
                  <a:gd name="T2" fmla="*/ 0 w 187"/>
                  <a:gd name="T3" fmla="*/ 487 h 1460"/>
                  <a:gd name="T4" fmla="*/ 55 w 187"/>
                  <a:gd name="T5" fmla="*/ 487 h 1460"/>
                  <a:gd name="T6" fmla="*/ 57 w 187"/>
                  <a:gd name="T7" fmla="*/ 487 h 1460"/>
                  <a:gd name="T8" fmla="*/ 59 w 187"/>
                  <a:gd name="T9" fmla="*/ 486 h 1460"/>
                  <a:gd name="T10" fmla="*/ 60 w 187"/>
                  <a:gd name="T11" fmla="*/ 485 h 1460"/>
                  <a:gd name="T12" fmla="*/ 61 w 187"/>
                  <a:gd name="T13" fmla="*/ 485 h 1460"/>
                  <a:gd name="T14" fmla="*/ 61 w 187"/>
                  <a:gd name="T15" fmla="*/ 483 h 1460"/>
                  <a:gd name="T16" fmla="*/ 62 w 187"/>
                  <a:gd name="T17" fmla="*/ 482 h 1460"/>
                  <a:gd name="T18" fmla="*/ 62 w 187"/>
                  <a:gd name="T19" fmla="*/ 480 h 1460"/>
                  <a:gd name="T20" fmla="*/ 62 w 187"/>
                  <a:gd name="T21" fmla="*/ 478 h 1460"/>
                  <a:gd name="T22" fmla="*/ 61 w 187"/>
                  <a:gd name="T23" fmla="*/ 399 h 1460"/>
                  <a:gd name="T24" fmla="*/ 60 w 187"/>
                  <a:gd name="T25" fmla="*/ 327 h 1460"/>
                  <a:gd name="T26" fmla="*/ 58 w 187"/>
                  <a:gd name="T27" fmla="*/ 262 h 1460"/>
                  <a:gd name="T28" fmla="*/ 55 w 187"/>
                  <a:gd name="T29" fmla="*/ 202 h 1460"/>
                  <a:gd name="T30" fmla="*/ 50 w 187"/>
                  <a:gd name="T31" fmla="*/ 147 h 1460"/>
                  <a:gd name="T32" fmla="*/ 47 w 187"/>
                  <a:gd name="T33" fmla="*/ 97 h 1460"/>
                  <a:gd name="T34" fmla="*/ 41 w 187"/>
                  <a:gd name="T35" fmla="*/ 50 h 1460"/>
                  <a:gd name="T36" fmla="*/ 37 w 187"/>
                  <a:gd name="T37" fmla="*/ 7 h 1460"/>
                  <a:gd name="T38" fmla="*/ 36 w 187"/>
                  <a:gd name="T39" fmla="*/ 4 h 1460"/>
                  <a:gd name="T40" fmla="*/ 36 w 187"/>
                  <a:gd name="T41" fmla="*/ 3 h 1460"/>
                  <a:gd name="T42" fmla="*/ 35 w 187"/>
                  <a:gd name="T43" fmla="*/ 1 h 1460"/>
                  <a:gd name="T44" fmla="*/ 35 w 187"/>
                  <a:gd name="T45" fmla="*/ 1 h 1460"/>
                  <a:gd name="T46" fmla="*/ 33 w 187"/>
                  <a:gd name="T47" fmla="*/ 0 h 1460"/>
                  <a:gd name="T48" fmla="*/ 32 w 187"/>
                  <a:gd name="T49" fmla="*/ 0 h 1460"/>
                  <a:gd name="T50" fmla="*/ 31 w 187"/>
                  <a:gd name="T51" fmla="*/ 0 h 1460"/>
                  <a:gd name="T52" fmla="*/ 30 w 187"/>
                  <a:gd name="T53" fmla="*/ 0 h 1460"/>
                  <a:gd name="T54" fmla="*/ 3 w 187"/>
                  <a:gd name="T55" fmla="*/ 0 h 1460"/>
                  <a:gd name="T56" fmla="*/ 2 w 187"/>
                  <a:gd name="T57" fmla="*/ 0 h 1460"/>
                  <a:gd name="T58" fmla="*/ 1 w 187"/>
                  <a:gd name="T59" fmla="*/ 1 h 1460"/>
                  <a:gd name="T60" fmla="*/ 0 w 187"/>
                  <a:gd name="T61" fmla="*/ 2 h 1460"/>
                  <a:gd name="T62" fmla="*/ 0 w 187"/>
                  <a:gd name="T63" fmla="*/ 4 h 14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7"/>
                  <a:gd name="T97" fmla="*/ 0 h 1460"/>
                  <a:gd name="T98" fmla="*/ 187 w 187"/>
                  <a:gd name="T99" fmla="*/ 1460 h 14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7" h="1460">
                    <a:moveTo>
                      <a:pt x="0" y="11"/>
                    </a:moveTo>
                    <a:lnTo>
                      <a:pt x="0" y="1460"/>
                    </a:lnTo>
                    <a:lnTo>
                      <a:pt x="166" y="1460"/>
                    </a:lnTo>
                    <a:lnTo>
                      <a:pt x="172" y="1459"/>
                    </a:lnTo>
                    <a:lnTo>
                      <a:pt x="177" y="1458"/>
                    </a:lnTo>
                    <a:lnTo>
                      <a:pt x="180" y="1455"/>
                    </a:lnTo>
                    <a:lnTo>
                      <a:pt x="184" y="1453"/>
                    </a:lnTo>
                    <a:lnTo>
                      <a:pt x="185" y="1449"/>
                    </a:lnTo>
                    <a:lnTo>
                      <a:pt x="186" y="1444"/>
                    </a:lnTo>
                    <a:lnTo>
                      <a:pt x="186" y="1438"/>
                    </a:lnTo>
                    <a:lnTo>
                      <a:pt x="187" y="1432"/>
                    </a:lnTo>
                    <a:lnTo>
                      <a:pt x="185" y="1196"/>
                    </a:lnTo>
                    <a:lnTo>
                      <a:pt x="181" y="980"/>
                    </a:lnTo>
                    <a:lnTo>
                      <a:pt x="174" y="784"/>
                    </a:lnTo>
                    <a:lnTo>
                      <a:pt x="165" y="606"/>
                    </a:lnTo>
                    <a:lnTo>
                      <a:pt x="152" y="441"/>
                    </a:lnTo>
                    <a:lnTo>
                      <a:pt x="141" y="291"/>
                    </a:lnTo>
                    <a:lnTo>
                      <a:pt x="125" y="150"/>
                    </a:lnTo>
                    <a:lnTo>
                      <a:pt x="111" y="20"/>
                    </a:lnTo>
                    <a:lnTo>
                      <a:pt x="109" y="12"/>
                    </a:lnTo>
                    <a:lnTo>
                      <a:pt x="108" y="8"/>
                    </a:lnTo>
                    <a:lnTo>
                      <a:pt x="106" y="4"/>
                    </a:lnTo>
                    <a:lnTo>
                      <a:pt x="105" y="2"/>
                    </a:lnTo>
                    <a:lnTo>
                      <a:pt x="101" y="0"/>
                    </a:lnTo>
                    <a:lnTo>
                      <a:pt x="98" y="0"/>
                    </a:lnTo>
                    <a:lnTo>
                      <a:pt x="94" y="0"/>
                    </a:lnTo>
                    <a:lnTo>
                      <a:pt x="89" y="0"/>
                    </a:lnTo>
                    <a:lnTo>
                      <a:pt x="10" y="0"/>
                    </a:lnTo>
                    <a:lnTo>
                      <a:pt x="5" y="0"/>
                    </a:lnTo>
                    <a:lnTo>
                      <a:pt x="2" y="2"/>
                    </a:lnTo>
                    <a:lnTo>
                      <a:pt x="0" y="5"/>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19" name="Freeform 274"/>
              <p:cNvSpPr>
                <a:spLocks noChangeArrowheads="1"/>
              </p:cNvSpPr>
              <p:nvPr/>
            </p:nvSpPr>
            <p:spPr bwMode="auto">
              <a:xfrm>
                <a:off x="2916" y="1293"/>
                <a:ext cx="53" cy="480"/>
              </a:xfrm>
              <a:custGeom>
                <a:avLst/>
                <a:gdLst>
                  <a:gd name="T0" fmla="*/ 0 w 158"/>
                  <a:gd name="T1" fmla="*/ 0 h 1440"/>
                  <a:gd name="T2" fmla="*/ 22 w 158"/>
                  <a:gd name="T3" fmla="*/ 0 h 1440"/>
                  <a:gd name="T4" fmla="*/ 24 w 158"/>
                  <a:gd name="T5" fmla="*/ 0 h 1440"/>
                  <a:gd name="T6" fmla="*/ 26 w 158"/>
                  <a:gd name="T7" fmla="*/ 0 h 1440"/>
                  <a:gd name="T8" fmla="*/ 27 w 158"/>
                  <a:gd name="T9" fmla="*/ 0 h 1440"/>
                  <a:gd name="T10" fmla="*/ 28 w 158"/>
                  <a:gd name="T11" fmla="*/ 1 h 1440"/>
                  <a:gd name="T12" fmla="*/ 28 w 158"/>
                  <a:gd name="T13" fmla="*/ 2 h 1440"/>
                  <a:gd name="T14" fmla="*/ 29 w 158"/>
                  <a:gd name="T15" fmla="*/ 3 h 1440"/>
                  <a:gd name="T16" fmla="*/ 29 w 158"/>
                  <a:gd name="T17" fmla="*/ 4 h 1440"/>
                  <a:gd name="T18" fmla="*/ 30 w 158"/>
                  <a:gd name="T19" fmla="*/ 7 h 1440"/>
                  <a:gd name="T20" fmla="*/ 35 w 158"/>
                  <a:gd name="T21" fmla="*/ 50 h 1440"/>
                  <a:gd name="T22" fmla="*/ 39 w 158"/>
                  <a:gd name="T23" fmla="*/ 96 h 1440"/>
                  <a:gd name="T24" fmla="*/ 43 w 158"/>
                  <a:gd name="T25" fmla="*/ 145 h 1440"/>
                  <a:gd name="T26" fmla="*/ 47 w 158"/>
                  <a:gd name="T27" fmla="*/ 199 h 1440"/>
                  <a:gd name="T28" fmla="*/ 49 w 158"/>
                  <a:gd name="T29" fmla="*/ 257 h 1440"/>
                  <a:gd name="T30" fmla="*/ 51 w 158"/>
                  <a:gd name="T31" fmla="*/ 321 h 1440"/>
                  <a:gd name="T32" fmla="*/ 52 w 158"/>
                  <a:gd name="T33" fmla="*/ 392 h 1440"/>
                  <a:gd name="T34" fmla="*/ 53 w 158"/>
                  <a:gd name="T35" fmla="*/ 471 h 1440"/>
                  <a:gd name="T36" fmla="*/ 53 w 158"/>
                  <a:gd name="T37" fmla="*/ 473 h 1440"/>
                  <a:gd name="T38" fmla="*/ 53 w 158"/>
                  <a:gd name="T39" fmla="*/ 475 h 1440"/>
                  <a:gd name="T40" fmla="*/ 52 w 158"/>
                  <a:gd name="T41" fmla="*/ 476 h 1440"/>
                  <a:gd name="T42" fmla="*/ 52 w 158"/>
                  <a:gd name="T43" fmla="*/ 478 h 1440"/>
                  <a:gd name="T44" fmla="*/ 51 w 158"/>
                  <a:gd name="T45" fmla="*/ 478 h 1440"/>
                  <a:gd name="T46" fmla="*/ 50 w 158"/>
                  <a:gd name="T47" fmla="*/ 479 h 1440"/>
                  <a:gd name="T48" fmla="*/ 48 w 158"/>
                  <a:gd name="T49" fmla="*/ 480 h 1440"/>
                  <a:gd name="T50" fmla="*/ 46 w 158"/>
                  <a:gd name="T51" fmla="*/ 480 h 1440"/>
                  <a:gd name="T52" fmla="*/ 0 w 158"/>
                  <a:gd name="T53" fmla="*/ 480 h 1440"/>
                  <a:gd name="T54" fmla="*/ 0 w 158"/>
                  <a:gd name="T55" fmla="*/ 0 h 14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8"/>
                  <a:gd name="T85" fmla="*/ 0 h 1440"/>
                  <a:gd name="T86" fmla="*/ 158 w 158"/>
                  <a:gd name="T87" fmla="*/ 1440 h 144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8" h="1440">
                    <a:moveTo>
                      <a:pt x="0" y="0"/>
                    </a:moveTo>
                    <a:lnTo>
                      <a:pt x="67" y="0"/>
                    </a:lnTo>
                    <a:lnTo>
                      <a:pt x="72" y="0"/>
                    </a:lnTo>
                    <a:lnTo>
                      <a:pt x="77" y="0"/>
                    </a:lnTo>
                    <a:lnTo>
                      <a:pt x="80" y="0"/>
                    </a:lnTo>
                    <a:lnTo>
                      <a:pt x="83" y="3"/>
                    </a:lnTo>
                    <a:lnTo>
                      <a:pt x="84" y="5"/>
                    </a:lnTo>
                    <a:lnTo>
                      <a:pt x="86" y="9"/>
                    </a:lnTo>
                    <a:lnTo>
                      <a:pt x="87" y="13"/>
                    </a:lnTo>
                    <a:lnTo>
                      <a:pt x="89" y="20"/>
                    </a:lnTo>
                    <a:lnTo>
                      <a:pt x="104" y="150"/>
                    </a:lnTo>
                    <a:lnTo>
                      <a:pt x="117" y="288"/>
                    </a:lnTo>
                    <a:lnTo>
                      <a:pt x="129" y="435"/>
                    </a:lnTo>
                    <a:lnTo>
                      <a:pt x="140" y="596"/>
                    </a:lnTo>
                    <a:lnTo>
                      <a:pt x="147" y="771"/>
                    </a:lnTo>
                    <a:lnTo>
                      <a:pt x="153" y="963"/>
                    </a:lnTo>
                    <a:lnTo>
                      <a:pt x="156" y="1177"/>
                    </a:lnTo>
                    <a:lnTo>
                      <a:pt x="158" y="1412"/>
                    </a:lnTo>
                    <a:lnTo>
                      <a:pt x="157" y="1418"/>
                    </a:lnTo>
                    <a:lnTo>
                      <a:pt x="157" y="1424"/>
                    </a:lnTo>
                    <a:lnTo>
                      <a:pt x="156" y="1429"/>
                    </a:lnTo>
                    <a:lnTo>
                      <a:pt x="155" y="1433"/>
                    </a:lnTo>
                    <a:lnTo>
                      <a:pt x="151" y="1435"/>
                    </a:lnTo>
                    <a:lnTo>
                      <a:pt x="148" y="1438"/>
                    </a:lnTo>
                    <a:lnTo>
                      <a:pt x="143" y="1439"/>
                    </a:lnTo>
                    <a:lnTo>
                      <a:pt x="137" y="1440"/>
                    </a:lnTo>
                    <a:lnTo>
                      <a:pt x="0" y="144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20" name="Freeform 275"/>
              <p:cNvSpPr>
                <a:spLocks noChangeArrowheads="1"/>
              </p:cNvSpPr>
              <p:nvPr/>
            </p:nvSpPr>
            <p:spPr bwMode="auto">
              <a:xfrm>
                <a:off x="2916" y="1293"/>
                <a:ext cx="41" cy="487"/>
              </a:xfrm>
              <a:custGeom>
                <a:avLst/>
                <a:gdLst>
                  <a:gd name="T0" fmla="*/ 0 w 122"/>
                  <a:gd name="T1" fmla="*/ 0 h 1461"/>
                  <a:gd name="T2" fmla="*/ 13 w 122"/>
                  <a:gd name="T3" fmla="*/ 0 h 1461"/>
                  <a:gd name="T4" fmla="*/ 14 w 122"/>
                  <a:gd name="T5" fmla="*/ 0 h 1461"/>
                  <a:gd name="T6" fmla="*/ 16 w 122"/>
                  <a:gd name="T7" fmla="*/ 0 h 1461"/>
                  <a:gd name="T8" fmla="*/ 17 w 122"/>
                  <a:gd name="T9" fmla="*/ 0 h 1461"/>
                  <a:gd name="T10" fmla="*/ 18 w 122"/>
                  <a:gd name="T11" fmla="*/ 1 h 1461"/>
                  <a:gd name="T12" fmla="*/ 19 w 122"/>
                  <a:gd name="T13" fmla="*/ 2 h 1461"/>
                  <a:gd name="T14" fmla="*/ 19 w 122"/>
                  <a:gd name="T15" fmla="*/ 3 h 1461"/>
                  <a:gd name="T16" fmla="*/ 20 w 122"/>
                  <a:gd name="T17" fmla="*/ 4 h 1461"/>
                  <a:gd name="T18" fmla="*/ 20 w 122"/>
                  <a:gd name="T19" fmla="*/ 7 h 1461"/>
                  <a:gd name="T20" fmla="*/ 25 w 122"/>
                  <a:gd name="T21" fmla="*/ 50 h 1461"/>
                  <a:gd name="T22" fmla="*/ 30 w 122"/>
                  <a:gd name="T23" fmla="*/ 97 h 1461"/>
                  <a:gd name="T24" fmla="*/ 33 w 122"/>
                  <a:gd name="T25" fmla="*/ 147 h 1461"/>
                  <a:gd name="T26" fmla="*/ 36 w 122"/>
                  <a:gd name="T27" fmla="*/ 202 h 1461"/>
                  <a:gd name="T28" fmla="*/ 38 w 122"/>
                  <a:gd name="T29" fmla="*/ 261 h 1461"/>
                  <a:gd name="T30" fmla="*/ 40 w 122"/>
                  <a:gd name="T31" fmla="*/ 327 h 1461"/>
                  <a:gd name="T32" fmla="*/ 40 w 122"/>
                  <a:gd name="T33" fmla="*/ 398 h 1461"/>
                  <a:gd name="T34" fmla="*/ 41 w 122"/>
                  <a:gd name="T35" fmla="*/ 477 h 1461"/>
                  <a:gd name="T36" fmla="*/ 41 w 122"/>
                  <a:gd name="T37" fmla="*/ 479 h 1461"/>
                  <a:gd name="T38" fmla="*/ 41 w 122"/>
                  <a:gd name="T39" fmla="*/ 481 h 1461"/>
                  <a:gd name="T40" fmla="*/ 40 w 122"/>
                  <a:gd name="T41" fmla="*/ 483 h 1461"/>
                  <a:gd name="T42" fmla="*/ 40 w 122"/>
                  <a:gd name="T43" fmla="*/ 485 h 1461"/>
                  <a:gd name="T44" fmla="*/ 39 w 122"/>
                  <a:gd name="T45" fmla="*/ 485 h 1461"/>
                  <a:gd name="T46" fmla="*/ 38 w 122"/>
                  <a:gd name="T47" fmla="*/ 486 h 1461"/>
                  <a:gd name="T48" fmla="*/ 36 w 122"/>
                  <a:gd name="T49" fmla="*/ 487 h 1461"/>
                  <a:gd name="T50" fmla="*/ 34 w 122"/>
                  <a:gd name="T51" fmla="*/ 487 h 1461"/>
                  <a:gd name="T52" fmla="*/ 0 w 122"/>
                  <a:gd name="T53" fmla="*/ 487 h 1461"/>
                  <a:gd name="T54" fmla="*/ 0 w 122"/>
                  <a:gd name="T55" fmla="*/ 0 h 14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1461"/>
                  <a:gd name="T86" fmla="*/ 122 w 122"/>
                  <a:gd name="T87" fmla="*/ 1461 h 14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1461">
                    <a:moveTo>
                      <a:pt x="0" y="0"/>
                    </a:moveTo>
                    <a:lnTo>
                      <a:pt x="38" y="0"/>
                    </a:lnTo>
                    <a:lnTo>
                      <a:pt x="43" y="0"/>
                    </a:lnTo>
                    <a:lnTo>
                      <a:pt x="49" y="0"/>
                    </a:lnTo>
                    <a:lnTo>
                      <a:pt x="52" y="0"/>
                    </a:lnTo>
                    <a:lnTo>
                      <a:pt x="55" y="3"/>
                    </a:lnTo>
                    <a:lnTo>
                      <a:pt x="56" y="5"/>
                    </a:lnTo>
                    <a:lnTo>
                      <a:pt x="58" y="9"/>
                    </a:lnTo>
                    <a:lnTo>
                      <a:pt x="59" y="13"/>
                    </a:lnTo>
                    <a:lnTo>
                      <a:pt x="60" y="20"/>
                    </a:lnTo>
                    <a:lnTo>
                      <a:pt x="75" y="151"/>
                    </a:lnTo>
                    <a:lnTo>
                      <a:pt x="88" y="291"/>
                    </a:lnTo>
                    <a:lnTo>
                      <a:pt x="98" y="441"/>
                    </a:lnTo>
                    <a:lnTo>
                      <a:pt x="108" y="606"/>
                    </a:lnTo>
                    <a:lnTo>
                      <a:pt x="113" y="784"/>
                    </a:lnTo>
                    <a:lnTo>
                      <a:pt x="118" y="980"/>
                    </a:lnTo>
                    <a:lnTo>
                      <a:pt x="120" y="1195"/>
                    </a:lnTo>
                    <a:lnTo>
                      <a:pt x="122" y="1432"/>
                    </a:lnTo>
                    <a:lnTo>
                      <a:pt x="121" y="1438"/>
                    </a:lnTo>
                    <a:lnTo>
                      <a:pt x="121" y="1444"/>
                    </a:lnTo>
                    <a:lnTo>
                      <a:pt x="120" y="1450"/>
                    </a:lnTo>
                    <a:lnTo>
                      <a:pt x="119" y="1454"/>
                    </a:lnTo>
                    <a:lnTo>
                      <a:pt x="115" y="1456"/>
                    </a:lnTo>
                    <a:lnTo>
                      <a:pt x="112" y="1459"/>
                    </a:lnTo>
                    <a:lnTo>
                      <a:pt x="107" y="1460"/>
                    </a:lnTo>
                    <a:lnTo>
                      <a:pt x="100" y="1461"/>
                    </a:lnTo>
                    <a:lnTo>
                      <a:pt x="0" y="1461"/>
                    </a:lnTo>
                    <a:lnTo>
                      <a:pt x="0" y="0"/>
                    </a:lnTo>
                    <a:close/>
                  </a:path>
                </a:pathLst>
              </a:custGeom>
              <a:solidFill>
                <a:srgbClr val="FFFFFF"/>
              </a:solidFill>
              <a:ln w="4680">
                <a:solidFill>
                  <a:srgbClr val="000000"/>
                </a:solidFill>
                <a:round/>
                <a:headEnd/>
                <a:tailEnd/>
              </a:ln>
            </p:spPr>
            <p:txBody>
              <a:bodyPr wrap="none" anchor="ctr"/>
              <a:lstStyle/>
              <a:p>
                <a:endParaRPr lang="en-NZ"/>
              </a:p>
            </p:txBody>
          </p:sp>
          <p:sp>
            <p:nvSpPr>
              <p:cNvPr id="7321" name="Freeform 276"/>
              <p:cNvSpPr>
                <a:spLocks noChangeArrowheads="1"/>
              </p:cNvSpPr>
              <p:nvPr/>
            </p:nvSpPr>
            <p:spPr bwMode="auto">
              <a:xfrm>
                <a:off x="2908" y="1768"/>
                <a:ext cx="8" cy="12"/>
              </a:xfrm>
              <a:custGeom>
                <a:avLst/>
                <a:gdLst>
                  <a:gd name="T0" fmla="*/ 8 w 24"/>
                  <a:gd name="T1" fmla="*/ 12 h 38"/>
                  <a:gd name="T2" fmla="*/ 0 w 24"/>
                  <a:gd name="T3" fmla="*/ 7 h 38"/>
                  <a:gd name="T4" fmla="*/ 0 w 24"/>
                  <a:gd name="T5" fmla="*/ 1 h 38"/>
                  <a:gd name="T6" fmla="*/ 4 w 24"/>
                  <a:gd name="T7" fmla="*/ 3 h 38"/>
                  <a:gd name="T8" fmla="*/ 4 w 24"/>
                  <a:gd name="T9" fmla="*/ 0 h 38"/>
                  <a:gd name="T10" fmla="*/ 8 w 24"/>
                  <a:gd name="T11" fmla="*/ 3 h 38"/>
                  <a:gd name="T12" fmla="*/ 8 w 24"/>
                  <a:gd name="T13" fmla="*/ 12 h 38"/>
                  <a:gd name="T14" fmla="*/ 0 60000 65536"/>
                  <a:gd name="T15" fmla="*/ 0 60000 65536"/>
                  <a:gd name="T16" fmla="*/ 0 60000 65536"/>
                  <a:gd name="T17" fmla="*/ 0 60000 65536"/>
                  <a:gd name="T18" fmla="*/ 0 60000 65536"/>
                  <a:gd name="T19" fmla="*/ 0 60000 65536"/>
                  <a:gd name="T20" fmla="*/ 0 60000 65536"/>
                  <a:gd name="T21" fmla="*/ 0 w 24"/>
                  <a:gd name="T22" fmla="*/ 0 h 38"/>
                  <a:gd name="T23" fmla="*/ 24 w 24"/>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8">
                    <a:moveTo>
                      <a:pt x="24" y="38"/>
                    </a:moveTo>
                    <a:lnTo>
                      <a:pt x="0" y="22"/>
                    </a:lnTo>
                    <a:lnTo>
                      <a:pt x="0" y="4"/>
                    </a:lnTo>
                    <a:lnTo>
                      <a:pt x="11" y="11"/>
                    </a:lnTo>
                    <a:lnTo>
                      <a:pt x="11" y="0"/>
                    </a:lnTo>
                    <a:lnTo>
                      <a:pt x="24" y="9"/>
                    </a:lnTo>
                    <a:lnTo>
                      <a:pt x="24" y="38"/>
                    </a:lnTo>
                    <a:close/>
                  </a:path>
                </a:pathLst>
              </a:custGeom>
              <a:solidFill>
                <a:srgbClr val="BFBFBF"/>
              </a:solidFill>
              <a:ln w="3240">
                <a:solidFill>
                  <a:srgbClr val="000000"/>
                </a:solidFill>
                <a:round/>
                <a:headEnd/>
                <a:tailEnd/>
              </a:ln>
            </p:spPr>
            <p:txBody>
              <a:bodyPr wrap="none" anchor="ctr"/>
              <a:lstStyle/>
              <a:p>
                <a:endParaRPr lang="en-NZ"/>
              </a:p>
            </p:txBody>
          </p:sp>
          <p:sp>
            <p:nvSpPr>
              <p:cNvPr id="7322" name="Freeform 277"/>
              <p:cNvSpPr>
                <a:spLocks noChangeArrowheads="1"/>
              </p:cNvSpPr>
              <p:nvPr/>
            </p:nvSpPr>
            <p:spPr bwMode="auto">
              <a:xfrm>
                <a:off x="2892" y="1283"/>
                <a:ext cx="24" cy="63"/>
              </a:xfrm>
              <a:custGeom>
                <a:avLst/>
                <a:gdLst>
                  <a:gd name="T0" fmla="*/ 20 w 72"/>
                  <a:gd name="T1" fmla="*/ 63 h 191"/>
                  <a:gd name="T2" fmla="*/ 23 w 72"/>
                  <a:gd name="T3" fmla="*/ 62 h 191"/>
                  <a:gd name="T4" fmla="*/ 24 w 72"/>
                  <a:gd name="T5" fmla="*/ 59 h 191"/>
                  <a:gd name="T6" fmla="*/ 24 w 72"/>
                  <a:gd name="T7" fmla="*/ 22 h 191"/>
                  <a:gd name="T8" fmla="*/ 23 w 72"/>
                  <a:gd name="T9" fmla="*/ 20 h 191"/>
                  <a:gd name="T10" fmla="*/ 23 w 72"/>
                  <a:gd name="T11" fmla="*/ 18 h 191"/>
                  <a:gd name="T12" fmla="*/ 21 w 72"/>
                  <a:gd name="T13" fmla="*/ 16 h 191"/>
                  <a:gd name="T14" fmla="*/ 20 w 72"/>
                  <a:gd name="T15" fmla="*/ 15 h 191"/>
                  <a:gd name="T16" fmla="*/ 4 w 72"/>
                  <a:gd name="T17" fmla="*/ 0 h 191"/>
                  <a:gd name="T18" fmla="*/ 1 w 72"/>
                  <a:gd name="T19" fmla="*/ 1 h 191"/>
                  <a:gd name="T20" fmla="*/ 0 w 72"/>
                  <a:gd name="T21" fmla="*/ 4 h 191"/>
                  <a:gd name="T22" fmla="*/ 0 w 72"/>
                  <a:gd name="T23" fmla="*/ 41 h 191"/>
                  <a:gd name="T24" fmla="*/ 1 w 72"/>
                  <a:gd name="T25" fmla="*/ 44 h 191"/>
                  <a:gd name="T26" fmla="*/ 4 w 72"/>
                  <a:gd name="T27" fmla="*/ 47 h 191"/>
                  <a:gd name="T28" fmla="*/ 20 w 72"/>
                  <a:gd name="T29" fmla="*/ 63 h 1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191"/>
                  <a:gd name="T47" fmla="*/ 72 w 72"/>
                  <a:gd name="T48" fmla="*/ 191 h 1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191">
                    <a:moveTo>
                      <a:pt x="61" y="191"/>
                    </a:moveTo>
                    <a:lnTo>
                      <a:pt x="68" y="187"/>
                    </a:lnTo>
                    <a:lnTo>
                      <a:pt x="72" y="178"/>
                    </a:lnTo>
                    <a:lnTo>
                      <a:pt x="72" y="66"/>
                    </a:lnTo>
                    <a:lnTo>
                      <a:pt x="70" y="61"/>
                    </a:lnTo>
                    <a:lnTo>
                      <a:pt x="68" y="55"/>
                    </a:lnTo>
                    <a:lnTo>
                      <a:pt x="64" y="49"/>
                    </a:lnTo>
                    <a:lnTo>
                      <a:pt x="61" y="46"/>
                    </a:lnTo>
                    <a:lnTo>
                      <a:pt x="12" y="0"/>
                    </a:lnTo>
                    <a:lnTo>
                      <a:pt x="3" y="3"/>
                    </a:lnTo>
                    <a:lnTo>
                      <a:pt x="0" y="12"/>
                    </a:lnTo>
                    <a:lnTo>
                      <a:pt x="0" y="125"/>
                    </a:lnTo>
                    <a:lnTo>
                      <a:pt x="3" y="134"/>
                    </a:lnTo>
                    <a:lnTo>
                      <a:pt x="12" y="144"/>
                    </a:lnTo>
                    <a:lnTo>
                      <a:pt x="61" y="191"/>
                    </a:lnTo>
                    <a:close/>
                  </a:path>
                </a:pathLst>
              </a:custGeom>
              <a:solidFill>
                <a:srgbClr val="808080"/>
              </a:solidFill>
              <a:ln w="3240">
                <a:solidFill>
                  <a:srgbClr val="000000"/>
                </a:solidFill>
                <a:round/>
                <a:headEnd/>
                <a:tailEnd/>
              </a:ln>
            </p:spPr>
            <p:txBody>
              <a:bodyPr wrap="none" anchor="ctr"/>
              <a:lstStyle/>
              <a:p>
                <a:endParaRPr lang="en-NZ"/>
              </a:p>
            </p:txBody>
          </p:sp>
          <p:sp>
            <p:nvSpPr>
              <p:cNvPr id="7323" name="Freeform 278"/>
              <p:cNvSpPr>
                <a:spLocks noChangeArrowheads="1"/>
              </p:cNvSpPr>
              <p:nvPr/>
            </p:nvSpPr>
            <p:spPr bwMode="auto">
              <a:xfrm>
                <a:off x="2894" y="1286"/>
                <a:ext cx="18" cy="56"/>
              </a:xfrm>
              <a:custGeom>
                <a:avLst/>
                <a:gdLst>
                  <a:gd name="T0" fmla="*/ 18 w 54"/>
                  <a:gd name="T1" fmla="*/ 56 h 169"/>
                  <a:gd name="T2" fmla="*/ 18 w 54"/>
                  <a:gd name="T3" fmla="*/ 20 h 169"/>
                  <a:gd name="T4" fmla="*/ 17 w 54"/>
                  <a:gd name="T5" fmla="*/ 18 h 169"/>
                  <a:gd name="T6" fmla="*/ 16 w 54"/>
                  <a:gd name="T7" fmla="*/ 17 h 169"/>
                  <a:gd name="T8" fmla="*/ 15 w 54"/>
                  <a:gd name="T9" fmla="*/ 14 h 169"/>
                  <a:gd name="T10" fmla="*/ 14 w 54"/>
                  <a:gd name="T11" fmla="*/ 13 h 169"/>
                  <a:gd name="T12" fmla="*/ 0 w 54"/>
                  <a:gd name="T13" fmla="*/ 0 h 169"/>
                  <a:gd name="T14" fmla="*/ 0 60000 65536"/>
                  <a:gd name="T15" fmla="*/ 0 60000 65536"/>
                  <a:gd name="T16" fmla="*/ 0 60000 65536"/>
                  <a:gd name="T17" fmla="*/ 0 60000 65536"/>
                  <a:gd name="T18" fmla="*/ 0 60000 65536"/>
                  <a:gd name="T19" fmla="*/ 0 60000 65536"/>
                  <a:gd name="T20" fmla="*/ 0 60000 65536"/>
                  <a:gd name="T21" fmla="*/ 0 w 54"/>
                  <a:gd name="T22" fmla="*/ 0 h 169"/>
                  <a:gd name="T23" fmla="*/ 54 w 54"/>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169">
                    <a:moveTo>
                      <a:pt x="54" y="169"/>
                    </a:moveTo>
                    <a:lnTo>
                      <a:pt x="54" y="60"/>
                    </a:lnTo>
                    <a:lnTo>
                      <a:pt x="52" y="55"/>
                    </a:lnTo>
                    <a:lnTo>
                      <a:pt x="48" y="50"/>
                    </a:lnTo>
                    <a:lnTo>
                      <a:pt x="44" y="43"/>
                    </a:lnTo>
                    <a:lnTo>
                      <a:pt x="41" y="40"/>
                    </a:lnTo>
                    <a:lnTo>
                      <a:pt x="0" y="0"/>
                    </a:lnTo>
                  </a:path>
                </a:pathLst>
              </a:custGeom>
              <a:noFill/>
              <a:ln w="324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324" name="Freeform 279"/>
              <p:cNvSpPr>
                <a:spLocks noChangeArrowheads="1"/>
              </p:cNvSpPr>
              <p:nvPr/>
            </p:nvSpPr>
            <p:spPr bwMode="auto">
              <a:xfrm>
                <a:off x="2895" y="1304"/>
                <a:ext cx="3" cy="11"/>
              </a:xfrm>
              <a:custGeom>
                <a:avLst/>
                <a:gdLst>
                  <a:gd name="T0" fmla="*/ 2 w 8"/>
                  <a:gd name="T1" fmla="*/ 11 h 34"/>
                  <a:gd name="T2" fmla="*/ 2 w 8"/>
                  <a:gd name="T3" fmla="*/ 10 h 34"/>
                  <a:gd name="T4" fmla="*/ 2 w 8"/>
                  <a:gd name="T5" fmla="*/ 9 h 34"/>
                  <a:gd name="T6" fmla="*/ 3 w 8"/>
                  <a:gd name="T7" fmla="*/ 7 h 34"/>
                  <a:gd name="T8" fmla="*/ 3 w 8"/>
                  <a:gd name="T9" fmla="*/ 6 h 34"/>
                  <a:gd name="T10" fmla="*/ 3 w 8"/>
                  <a:gd name="T11" fmla="*/ 3 h 34"/>
                  <a:gd name="T12" fmla="*/ 2 w 8"/>
                  <a:gd name="T13" fmla="*/ 2 h 34"/>
                  <a:gd name="T14" fmla="*/ 2 w 8"/>
                  <a:gd name="T15" fmla="*/ 0 h 34"/>
                  <a:gd name="T16" fmla="*/ 2 w 8"/>
                  <a:gd name="T17" fmla="*/ 0 h 34"/>
                  <a:gd name="T18" fmla="*/ 1 w 8"/>
                  <a:gd name="T19" fmla="*/ 0 h 34"/>
                  <a:gd name="T20" fmla="*/ 0 w 8"/>
                  <a:gd name="T21" fmla="*/ 2 h 34"/>
                  <a:gd name="T22" fmla="*/ 0 w 8"/>
                  <a:gd name="T23" fmla="*/ 3 h 34"/>
                  <a:gd name="T24" fmla="*/ 0 w 8"/>
                  <a:gd name="T25" fmla="*/ 6 h 34"/>
                  <a:gd name="T26" fmla="*/ 0 w 8"/>
                  <a:gd name="T27" fmla="*/ 7 h 34"/>
                  <a:gd name="T28" fmla="*/ 0 w 8"/>
                  <a:gd name="T29" fmla="*/ 9 h 34"/>
                  <a:gd name="T30" fmla="*/ 1 w 8"/>
                  <a:gd name="T31" fmla="*/ 10 h 34"/>
                  <a:gd name="T32" fmla="*/ 2 w 8"/>
                  <a:gd name="T33" fmla="*/ 11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34"/>
                  <a:gd name="T53" fmla="*/ 8 w 8"/>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34">
                    <a:moveTo>
                      <a:pt x="4" y="34"/>
                    </a:moveTo>
                    <a:lnTo>
                      <a:pt x="5" y="32"/>
                    </a:lnTo>
                    <a:lnTo>
                      <a:pt x="6" y="29"/>
                    </a:lnTo>
                    <a:lnTo>
                      <a:pt x="7" y="22"/>
                    </a:lnTo>
                    <a:lnTo>
                      <a:pt x="8" y="17"/>
                    </a:lnTo>
                    <a:lnTo>
                      <a:pt x="7" y="10"/>
                    </a:lnTo>
                    <a:lnTo>
                      <a:pt x="6" y="5"/>
                    </a:lnTo>
                    <a:lnTo>
                      <a:pt x="5" y="1"/>
                    </a:lnTo>
                    <a:lnTo>
                      <a:pt x="4" y="0"/>
                    </a:lnTo>
                    <a:lnTo>
                      <a:pt x="2" y="1"/>
                    </a:lnTo>
                    <a:lnTo>
                      <a:pt x="1" y="5"/>
                    </a:lnTo>
                    <a:lnTo>
                      <a:pt x="0" y="10"/>
                    </a:lnTo>
                    <a:lnTo>
                      <a:pt x="0" y="17"/>
                    </a:lnTo>
                    <a:lnTo>
                      <a:pt x="0" y="22"/>
                    </a:lnTo>
                    <a:lnTo>
                      <a:pt x="1" y="29"/>
                    </a:lnTo>
                    <a:lnTo>
                      <a:pt x="2" y="32"/>
                    </a:lnTo>
                    <a:lnTo>
                      <a:pt x="4" y="34"/>
                    </a:lnTo>
                    <a:close/>
                  </a:path>
                </a:pathLst>
              </a:custGeom>
              <a:solidFill>
                <a:srgbClr val="BFBFBF"/>
              </a:solidFill>
              <a:ln w="3240">
                <a:solidFill>
                  <a:srgbClr val="000000"/>
                </a:solidFill>
                <a:round/>
                <a:headEnd/>
                <a:tailEnd/>
              </a:ln>
            </p:spPr>
            <p:txBody>
              <a:bodyPr wrap="none" anchor="ctr"/>
              <a:lstStyle/>
              <a:p>
                <a:endParaRPr lang="en-NZ"/>
              </a:p>
            </p:txBody>
          </p:sp>
          <p:sp>
            <p:nvSpPr>
              <p:cNvPr id="7325" name="Freeform 280"/>
              <p:cNvSpPr>
                <a:spLocks noChangeArrowheads="1"/>
              </p:cNvSpPr>
              <p:nvPr/>
            </p:nvSpPr>
            <p:spPr bwMode="auto">
              <a:xfrm>
                <a:off x="2952" y="1786"/>
                <a:ext cx="35" cy="5"/>
              </a:xfrm>
              <a:custGeom>
                <a:avLst/>
                <a:gdLst>
                  <a:gd name="T0" fmla="*/ 35 w 105"/>
                  <a:gd name="T1" fmla="*/ 5 h 14"/>
                  <a:gd name="T2" fmla="*/ 35 w 105"/>
                  <a:gd name="T3" fmla="*/ 1 h 14"/>
                  <a:gd name="T4" fmla="*/ 0 w 105"/>
                  <a:gd name="T5" fmla="*/ 0 h 14"/>
                  <a:gd name="T6" fmla="*/ 0 w 105"/>
                  <a:gd name="T7" fmla="*/ 4 h 14"/>
                  <a:gd name="T8" fmla="*/ 35 w 105"/>
                  <a:gd name="T9" fmla="*/ 5 h 14"/>
                  <a:gd name="T10" fmla="*/ 0 60000 65536"/>
                  <a:gd name="T11" fmla="*/ 0 60000 65536"/>
                  <a:gd name="T12" fmla="*/ 0 60000 65536"/>
                  <a:gd name="T13" fmla="*/ 0 60000 65536"/>
                  <a:gd name="T14" fmla="*/ 0 60000 65536"/>
                  <a:gd name="T15" fmla="*/ 0 w 105"/>
                  <a:gd name="T16" fmla="*/ 0 h 14"/>
                  <a:gd name="T17" fmla="*/ 105 w 105"/>
                  <a:gd name="T18" fmla="*/ 14 h 14"/>
                </a:gdLst>
                <a:ahLst/>
                <a:cxnLst>
                  <a:cxn ang="T10">
                    <a:pos x="T0" y="T1"/>
                  </a:cxn>
                  <a:cxn ang="T11">
                    <a:pos x="T2" y="T3"/>
                  </a:cxn>
                  <a:cxn ang="T12">
                    <a:pos x="T4" y="T5"/>
                  </a:cxn>
                  <a:cxn ang="T13">
                    <a:pos x="T6" y="T7"/>
                  </a:cxn>
                  <a:cxn ang="T14">
                    <a:pos x="T8" y="T9"/>
                  </a:cxn>
                </a:cxnLst>
                <a:rect l="T15" t="T16" r="T17" b="T18"/>
                <a:pathLst>
                  <a:path w="105" h="14">
                    <a:moveTo>
                      <a:pt x="105" y="14"/>
                    </a:moveTo>
                    <a:lnTo>
                      <a:pt x="105" y="2"/>
                    </a:lnTo>
                    <a:lnTo>
                      <a:pt x="0" y="0"/>
                    </a:lnTo>
                    <a:lnTo>
                      <a:pt x="0" y="12"/>
                    </a:lnTo>
                    <a:lnTo>
                      <a:pt x="105" y="14"/>
                    </a:lnTo>
                    <a:close/>
                  </a:path>
                </a:pathLst>
              </a:custGeom>
              <a:solidFill>
                <a:srgbClr val="FFFFFF"/>
              </a:solidFill>
              <a:ln w="3240">
                <a:solidFill>
                  <a:srgbClr val="000000"/>
                </a:solidFill>
                <a:round/>
                <a:headEnd/>
                <a:tailEnd/>
              </a:ln>
            </p:spPr>
            <p:txBody>
              <a:bodyPr wrap="none" anchor="ctr"/>
              <a:lstStyle/>
              <a:p>
                <a:endParaRPr lang="en-NZ"/>
              </a:p>
            </p:txBody>
          </p:sp>
          <p:sp>
            <p:nvSpPr>
              <p:cNvPr id="7326" name="Freeform 281"/>
              <p:cNvSpPr>
                <a:spLocks noChangeArrowheads="1"/>
              </p:cNvSpPr>
              <p:nvPr/>
            </p:nvSpPr>
            <p:spPr bwMode="auto">
              <a:xfrm>
                <a:off x="2916" y="1790"/>
                <a:ext cx="62" cy="487"/>
              </a:xfrm>
              <a:custGeom>
                <a:avLst/>
                <a:gdLst>
                  <a:gd name="T0" fmla="*/ 0 w 187"/>
                  <a:gd name="T1" fmla="*/ 483 h 1461"/>
                  <a:gd name="T2" fmla="*/ 0 w 187"/>
                  <a:gd name="T3" fmla="*/ 0 h 1461"/>
                  <a:gd name="T4" fmla="*/ 55 w 187"/>
                  <a:gd name="T5" fmla="*/ 0 h 1461"/>
                  <a:gd name="T6" fmla="*/ 57 w 187"/>
                  <a:gd name="T7" fmla="*/ 0 h 1461"/>
                  <a:gd name="T8" fmla="*/ 59 w 187"/>
                  <a:gd name="T9" fmla="*/ 0 h 1461"/>
                  <a:gd name="T10" fmla="*/ 60 w 187"/>
                  <a:gd name="T11" fmla="*/ 1 h 1461"/>
                  <a:gd name="T12" fmla="*/ 61 w 187"/>
                  <a:gd name="T13" fmla="*/ 2 h 1461"/>
                  <a:gd name="T14" fmla="*/ 61 w 187"/>
                  <a:gd name="T15" fmla="*/ 3 h 1461"/>
                  <a:gd name="T16" fmla="*/ 62 w 187"/>
                  <a:gd name="T17" fmla="*/ 5 h 1461"/>
                  <a:gd name="T18" fmla="*/ 62 w 187"/>
                  <a:gd name="T19" fmla="*/ 7 h 1461"/>
                  <a:gd name="T20" fmla="*/ 62 w 187"/>
                  <a:gd name="T21" fmla="*/ 9 h 1461"/>
                  <a:gd name="T22" fmla="*/ 61 w 187"/>
                  <a:gd name="T23" fmla="*/ 88 h 1461"/>
                  <a:gd name="T24" fmla="*/ 60 w 187"/>
                  <a:gd name="T25" fmla="*/ 159 h 1461"/>
                  <a:gd name="T26" fmla="*/ 58 w 187"/>
                  <a:gd name="T27" fmla="*/ 225 h 1461"/>
                  <a:gd name="T28" fmla="*/ 55 w 187"/>
                  <a:gd name="T29" fmla="*/ 284 h 1461"/>
                  <a:gd name="T30" fmla="*/ 50 w 187"/>
                  <a:gd name="T31" fmla="*/ 339 h 1461"/>
                  <a:gd name="T32" fmla="*/ 47 w 187"/>
                  <a:gd name="T33" fmla="*/ 390 h 1461"/>
                  <a:gd name="T34" fmla="*/ 41 w 187"/>
                  <a:gd name="T35" fmla="*/ 436 h 1461"/>
                  <a:gd name="T36" fmla="*/ 37 w 187"/>
                  <a:gd name="T37" fmla="*/ 480 h 1461"/>
                  <a:gd name="T38" fmla="*/ 36 w 187"/>
                  <a:gd name="T39" fmla="*/ 482 h 1461"/>
                  <a:gd name="T40" fmla="*/ 36 w 187"/>
                  <a:gd name="T41" fmla="*/ 484 h 1461"/>
                  <a:gd name="T42" fmla="*/ 35 w 187"/>
                  <a:gd name="T43" fmla="*/ 485 h 1461"/>
                  <a:gd name="T44" fmla="*/ 35 w 187"/>
                  <a:gd name="T45" fmla="*/ 486 h 1461"/>
                  <a:gd name="T46" fmla="*/ 33 w 187"/>
                  <a:gd name="T47" fmla="*/ 486 h 1461"/>
                  <a:gd name="T48" fmla="*/ 32 w 187"/>
                  <a:gd name="T49" fmla="*/ 487 h 1461"/>
                  <a:gd name="T50" fmla="*/ 31 w 187"/>
                  <a:gd name="T51" fmla="*/ 487 h 1461"/>
                  <a:gd name="T52" fmla="*/ 30 w 187"/>
                  <a:gd name="T53" fmla="*/ 487 h 1461"/>
                  <a:gd name="T54" fmla="*/ 3 w 187"/>
                  <a:gd name="T55" fmla="*/ 487 h 1461"/>
                  <a:gd name="T56" fmla="*/ 2 w 187"/>
                  <a:gd name="T57" fmla="*/ 487 h 1461"/>
                  <a:gd name="T58" fmla="*/ 1 w 187"/>
                  <a:gd name="T59" fmla="*/ 486 h 1461"/>
                  <a:gd name="T60" fmla="*/ 0 w 187"/>
                  <a:gd name="T61" fmla="*/ 485 h 1461"/>
                  <a:gd name="T62" fmla="*/ 0 w 187"/>
                  <a:gd name="T63" fmla="*/ 483 h 14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7"/>
                  <a:gd name="T97" fmla="*/ 0 h 1461"/>
                  <a:gd name="T98" fmla="*/ 187 w 187"/>
                  <a:gd name="T99" fmla="*/ 1461 h 146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7" h="1461">
                    <a:moveTo>
                      <a:pt x="0" y="1449"/>
                    </a:moveTo>
                    <a:lnTo>
                      <a:pt x="0" y="0"/>
                    </a:lnTo>
                    <a:lnTo>
                      <a:pt x="166" y="0"/>
                    </a:lnTo>
                    <a:lnTo>
                      <a:pt x="172" y="0"/>
                    </a:lnTo>
                    <a:lnTo>
                      <a:pt x="177" y="1"/>
                    </a:lnTo>
                    <a:lnTo>
                      <a:pt x="180" y="3"/>
                    </a:lnTo>
                    <a:lnTo>
                      <a:pt x="184" y="6"/>
                    </a:lnTo>
                    <a:lnTo>
                      <a:pt x="185" y="9"/>
                    </a:lnTo>
                    <a:lnTo>
                      <a:pt x="186" y="15"/>
                    </a:lnTo>
                    <a:lnTo>
                      <a:pt x="186" y="20"/>
                    </a:lnTo>
                    <a:lnTo>
                      <a:pt x="187" y="28"/>
                    </a:lnTo>
                    <a:lnTo>
                      <a:pt x="185" y="263"/>
                    </a:lnTo>
                    <a:lnTo>
                      <a:pt x="181" y="478"/>
                    </a:lnTo>
                    <a:lnTo>
                      <a:pt x="174" y="674"/>
                    </a:lnTo>
                    <a:lnTo>
                      <a:pt x="165" y="853"/>
                    </a:lnTo>
                    <a:lnTo>
                      <a:pt x="152" y="1017"/>
                    </a:lnTo>
                    <a:lnTo>
                      <a:pt x="141" y="1169"/>
                    </a:lnTo>
                    <a:lnTo>
                      <a:pt x="125" y="1309"/>
                    </a:lnTo>
                    <a:lnTo>
                      <a:pt x="111" y="1441"/>
                    </a:lnTo>
                    <a:lnTo>
                      <a:pt x="109" y="1446"/>
                    </a:lnTo>
                    <a:lnTo>
                      <a:pt x="108" y="1451"/>
                    </a:lnTo>
                    <a:lnTo>
                      <a:pt x="106" y="1454"/>
                    </a:lnTo>
                    <a:lnTo>
                      <a:pt x="105" y="1457"/>
                    </a:lnTo>
                    <a:lnTo>
                      <a:pt x="101" y="1458"/>
                    </a:lnTo>
                    <a:lnTo>
                      <a:pt x="98" y="1460"/>
                    </a:lnTo>
                    <a:lnTo>
                      <a:pt x="94" y="1460"/>
                    </a:lnTo>
                    <a:lnTo>
                      <a:pt x="89" y="1461"/>
                    </a:lnTo>
                    <a:lnTo>
                      <a:pt x="10" y="1461"/>
                    </a:lnTo>
                    <a:lnTo>
                      <a:pt x="5" y="1460"/>
                    </a:lnTo>
                    <a:lnTo>
                      <a:pt x="2" y="1458"/>
                    </a:lnTo>
                    <a:lnTo>
                      <a:pt x="0" y="1455"/>
                    </a:lnTo>
                    <a:lnTo>
                      <a:pt x="0" y="14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27" name="Freeform 282"/>
              <p:cNvSpPr>
                <a:spLocks noChangeArrowheads="1"/>
              </p:cNvSpPr>
              <p:nvPr/>
            </p:nvSpPr>
            <p:spPr bwMode="auto">
              <a:xfrm>
                <a:off x="2916" y="1790"/>
                <a:ext cx="53" cy="481"/>
              </a:xfrm>
              <a:custGeom>
                <a:avLst/>
                <a:gdLst>
                  <a:gd name="T0" fmla="*/ 0 w 158"/>
                  <a:gd name="T1" fmla="*/ 481 h 1441"/>
                  <a:gd name="T2" fmla="*/ 22 w 158"/>
                  <a:gd name="T3" fmla="*/ 481 h 1441"/>
                  <a:gd name="T4" fmla="*/ 24 w 158"/>
                  <a:gd name="T5" fmla="*/ 481 h 1441"/>
                  <a:gd name="T6" fmla="*/ 26 w 158"/>
                  <a:gd name="T7" fmla="*/ 481 h 1441"/>
                  <a:gd name="T8" fmla="*/ 27 w 158"/>
                  <a:gd name="T9" fmla="*/ 480 h 1441"/>
                  <a:gd name="T10" fmla="*/ 28 w 158"/>
                  <a:gd name="T11" fmla="*/ 480 h 1441"/>
                  <a:gd name="T12" fmla="*/ 28 w 158"/>
                  <a:gd name="T13" fmla="*/ 479 h 1441"/>
                  <a:gd name="T14" fmla="*/ 29 w 158"/>
                  <a:gd name="T15" fmla="*/ 477 h 1441"/>
                  <a:gd name="T16" fmla="*/ 29 w 158"/>
                  <a:gd name="T17" fmla="*/ 476 h 1441"/>
                  <a:gd name="T18" fmla="*/ 30 w 158"/>
                  <a:gd name="T19" fmla="*/ 474 h 1441"/>
                  <a:gd name="T20" fmla="*/ 35 w 158"/>
                  <a:gd name="T21" fmla="*/ 431 h 1441"/>
                  <a:gd name="T22" fmla="*/ 39 w 158"/>
                  <a:gd name="T23" fmla="*/ 385 h 1441"/>
                  <a:gd name="T24" fmla="*/ 43 w 158"/>
                  <a:gd name="T25" fmla="*/ 335 h 1441"/>
                  <a:gd name="T26" fmla="*/ 47 w 158"/>
                  <a:gd name="T27" fmla="*/ 282 h 1441"/>
                  <a:gd name="T28" fmla="*/ 49 w 158"/>
                  <a:gd name="T29" fmla="*/ 223 h 1441"/>
                  <a:gd name="T30" fmla="*/ 51 w 158"/>
                  <a:gd name="T31" fmla="*/ 159 h 1441"/>
                  <a:gd name="T32" fmla="*/ 52 w 158"/>
                  <a:gd name="T33" fmla="*/ 87 h 1441"/>
                  <a:gd name="T34" fmla="*/ 53 w 158"/>
                  <a:gd name="T35" fmla="*/ 9 h 1441"/>
                  <a:gd name="T36" fmla="*/ 53 w 158"/>
                  <a:gd name="T37" fmla="*/ 7 h 1441"/>
                  <a:gd name="T38" fmla="*/ 53 w 158"/>
                  <a:gd name="T39" fmla="*/ 5 h 1441"/>
                  <a:gd name="T40" fmla="*/ 52 w 158"/>
                  <a:gd name="T41" fmla="*/ 3 h 1441"/>
                  <a:gd name="T42" fmla="*/ 52 w 158"/>
                  <a:gd name="T43" fmla="*/ 2 h 1441"/>
                  <a:gd name="T44" fmla="*/ 51 w 158"/>
                  <a:gd name="T45" fmla="*/ 1 h 1441"/>
                  <a:gd name="T46" fmla="*/ 50 w 158"/>
                  <a:gd name="T47" fmla="*/ 0 h 1441"/>
                  <a:gd name="T48" fmla="*/ 48 w 158"/>
                  <a:gd name="T49" fmla="*/ 0 h 1441"/>
                  <a:gd name="T50" fmla="*/ 46 w 158"/>
                  <a:gd name="T51" fmla="*/ 0 h 1441"/>
                  <a:gd name="T52" fmla="*/ 0 w 158"/>
                  <a:gd name="T53" fmla="*/ 0 h 1441"/>
                  <a:gd name="T54" fmla="*/ 0 w 158"/>
                  <a:gd name="T55" fmla="*/ 481 h 14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8"/>
                  <a:gd name="T85" fmla="*/ 0 h 1441"/>
                  <a:gd name="T86" fmla="*/ 158 w 158"/>
                  <a:gd name="T87" fmla="*/ 1441 h 144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8" h="1441">
                    <a:moveTo>
                      <a:pt x="0" y="1441"/>
                    </a:moveTo>
                    <a:lnTo>
                      <a:pt x="67" y="1441"/>
                    </a:lnTo>
                    <a:lnTo>
                      <a:pt x="72" y="1440"/>
                    </a:lnTo>
                    <a:lnTo>
                      <a:pt x="77" y="1440"/>
                    </a:lnTo>
                    <a:lnTo>
                      <a:pt x="80" y="1438"/>
                    </a:lnTo>
                    <a:lnTo>
                      <a:pt x="83" y="1437"/>
                    </a:lnTo>
                    <a:lnTo>
                      <a:pt x="84" y="1434"/>
                    </a:lnTo>
                    <a:lnTo>
                      <a:pt x="86" y="1430"/>
                    </a:lnTo>
                    <a:lnTo>
                      <a:pt x="87" y="1426"/>
                    </a:lnTo>
                    <a:lnTo>
                      <a:pt x="89" y="1421"/>
                    </a:lnTo>
                    <a:lnTo>
                      <a:pt x="104" y="1290"/>
                    </a:lnTo>
                    <a:lnTo>
                      <a:pt x="117" y="1152"/>
                    </a:lnTo>
                    <a:lnTo>
                      <a:pt x="129" y="1004"/>
                    </a:lnTo>
                    <a:lnTo>
                      <a:pt x="140" y="844"/>
                    </a:lnTo>
                    <a:lnTo>
                      <a:pt x="147" y="668"/>
                    </a:lnTo>
                    <a:lnTo>
                      <a:pt x="153" y="475"/>
                    </a:lnTo>
                    <a:lnTo>
                      <a:pt x="156" y="262"/>
                    </a:lnTo>
                    <a:lnTo>
                      <a:pt x="158" y="28"/>
                    </a:lnTo>
                    <a:lnTo>
                      <a:pt x="157" y="20"/>
                    </a:lnTo>
                    <a:lnTo>
                      <a:pt x="157" y="15"/>
                    </a:lnTo>
                    <a:lnTo>
                      <a:pt x="156" y="9"/>
                    </a:lnTo>
                    <a:lnTo>
                      <a:pt x="155" y="6"/>
                    </a:lnTo>
                    <a:lnTo>
                      <a:pt x="151" y="3"/>
                    </a:lnTo>
                    <a:lnTo>
                      <a:pt x="148" y="1"/>
                    </a:lnTo>
                    <a:lnTo>
                      <a:pt x="143" y="0"/>
                    </a:lnTo>
                    <a:lnTo>
                      <a:pt x="137" y="0"/>
                    </a:lnTo>
                    <a:lnTo>
                      <a:pt x="0" y="0"/>
                    </a:lnTo>
                    <a:lnTo>
                      <a:pt x="0" y="144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28" name="Freeform 283"/>
              <p:cNvSpPr>
                <a:spLocks noChangeArrowheads="1"/>
              </p:cNvSpPr>
              <p:nvPr/>
            </p:nvSpPr>
            <p:spPr bwMode="auto">
              <a:xfrm>
                <a:off x="2916" y="1784"/>
                <a:ext cx="41" cy="487"/>
              </a:xfrm>
              <a:custGeom>
                <a:avLst/>
                <a:gdLst>
                  <a:gd name="T0" fmla="*/ 0 w 122"/>
                  <a:gd name="T1" fmla="*/ 487 h 1461"/>
                  <a:gd name="T2" fmla="*/ 13 w 122"/>
                  <a:gd name="T3" fmla="*/ 487 h 1461"/>
                  <a:gd name="T4" fmla="*/ 14 w 122"/>
                  <a:gd name="T5" fmla="*/ 487 h 1461"/>
                  <a:gd name="T6" fmla="*/ 16 w 122"/>
                  <a:gd name="T7" fmla="*/ 487 h 1461"/>
                  <a:gd name="T8" fmla="*/ 17 w 122"/>
                  <a:gd name="T9" fmla="*/ 486 h 1461"/>
                  <a:gd name="T10" fmla="*/ 18 w 122"/>
                  <a:gd name="T11" fmla="*/ 486 h 1461"/>
                  <a:gd name="T12" fmla="*/ 19 w 122"/>
                  <a:gd name="T13" fmla="*/ 485 h 1461"/>
                  <a:gd name="T14" fmla="*/ 19 w 122"/>
                  <a:gd name="T15" fmla="*/ 483 h 1461"/>
                  <a:gd name="T16" fmla="*/ 20 w 122"/>
                  <a:gd name="T17" fmla="*/ 482 h 1461"/>
                  <a:gd name="T18" fmla="*/ 20 w 122"/>
                  <a:gd name="T19" fmla="*/ 480 h 1461"/>
                  <a:gd name="T20" fmla="*/ 25 w 122"/>
                  <a:gd name="T21" fmla="*/ 436 h 1461"/>
                  <a:gd name="T22" fmla="*/ 30 w 122"/>
                  <a:gd name="T23" fmla="*/ 390 h 1461"/>
                  <a:gd name="T24" fmla="*/ 33 w 122"/>
                  <a:gd name="T25" fmla="*/ 339 h 1461"/>
                  <a:gd name="T26" fmla="*/ 36 w 122"/>
                  <a:gd name="T27" fmla="*/ 285 h 1461"/>
                  <a:gd name="T28" fmla="*/ 38 w 122"/>
                  <a:gd name="T29" fmla="*/ 225 h 1461"/>
                  <a:gd name="T30" fmla="*/ 40 w 122"/>
                  <a:gd name="T31" fmla="*/ 159 h 1461"/>
                  <a:gd name="T32" fmla="*/ 40 w 122"/>
                  <a:gd name="T33" fmla="*/ 88 h 1461"/>
                  <a:gd name="T34" fmla="*/ 41 w 122"/>
                  <a:gd name="T35" fmla="*/ 9 h 1461"/>
                  <a:gd name="T36" fmla="*/ 41 w 122"/>
                  <a:gd name="T37" fmla="*/ 7 h 1461"/>
                  <a:gd name="T38" fmla="*/ 41 w 122"/>
                  <a:gd name="T39" fmla="*/ 5 h 1461"/>
                  <a:gd name="T40" fmla="*/ 40 w 122"/>
                  <a:gd name="T41" fmla="*/ 3 h 1461"/>
                  <a:gd name="T42" fmla="*/ 40 w 122"/>
                  <a:gd name="T43" fmla="*/ 2 h 1461"/>
                  <a:gd name="T44" fmla="*/ 39 w 122"/>
                  <a:gd name="T45" fmla="*/ 1 h 1461"/>
                  <a:gd name="T46" fmla="*/ 38 w 122"/>
                  <a:gd name="T47" fmla="*/ 0 h 1461"/>
                  <a:gd name="T48" fmla="*/ 36 w 122"/>
                  <a:gd name="T49" fmla="*/ 0 h 1461"/>
                  <a:gd name="T50" fmla="*/ 34 w 122"/>
                  <a:gd name="T51" fmla="*/ 0 h 1461"/>
                  <a:gd name="T52" fmla="*/ 0 w 122"/>
                  <a:gd name="T53" fmla="*/ 0 h 1461"/>
                  <a:gd name="T54" fmla="*/ 0 w 122"/>
                  <a:gd name="T55" fmla="*/ 487 h 14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1461"/>
                  <a:gd name="T86" fmla="*/ 122 w 122"/>
                  <a:gd name="T87" fmla="*/ 1461 h 14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1461">
                    <a:moveTo>
                      <a:pt x="0" y="1461"/>
                    </a:moveTo>
                    <a:lnTo>
                      <a:pt x="38" y="1461"/>
                    </a:lnTo>
                    <a:lnTo>
                      <a:pt x="43" y="1460"/>
                    </a:lnTo>
                    <a:lnTo>
                      <a:pt x="49" y="1460"/>
                    </a:lnTo>
                    <a:lnTo>
                      <a:pt x="52" y="1458"/>
                    </a:lnTo>
                    <a:lnTo>
                      <a:pt x="55" y="1457"/>
                    </a:lnTo>
                    <a:lnTo>
                      <a:pt x="56" y="1454"/>
                    </a:lnTo>
                    <a:lnTo>
                      <a:pt x="58" y="1450"/>
                    </a:lnTo>
                    <a:lnTo>
                      <a:pt x="59" y="1446"/>
                    </a:lnTo>
                    <a:lnTo>
                      <a:pt x="60" y="1441"/>
                    </a:lnTo>
                    <a:lnTo>
                      <a:pt x="75" y="1309"/>
                    </a:lnTo>
                    <a:lnTo>
                      <a:pt x="88" y="1169"/>
                    </a:lnTo>
                    <a:lnTo>
                      <a:pt x="98" y="1017"/>
                    </a:lnTo>
                    <a:lnTo>
                      <a:pt x="108" y="854"/>
                    </a:lnTo>
                    <a:lnTo>
                      <a:pt x="113" y="674"/>
                    </a:lnTo>
                    <a:lnTo>
                      <a:pt x="118" y="478"/>
                    </a:lnTo>
                    <a:lnTo>
                      <a:pt x="120" y="263"/>
                    </a:lnTo>
                    <a:lnTo>
                      <a:pt x="122" y="28"/>
                    </a:lnTo>
                    <a:lnTo>
                      <a:pt x="121" y="20"/>
                    </a:lnTo>
                    <a:lnTo>
                      <a:pt x="121" y="15"/>
                    </a:lnTo>
                    <a:lnTo>
                      <a:pt x="120" y="10"/>
                    </a:lnTo>
                    <a:lnTo>
                      <a:pt x="119" y="7"/>
                    </a:lnTo>
                    <a:lnTo>
                      <a:pt x="115" y="2"/>
                    </a:lnTo>
                    <a:lnTo>
                      <a:pt x="112" y="1"/>
                    </a:lnTo>
                    <a:lnTo>
                      <a:pt x="107" y="0"/>
                    </a:lnTo>
                    <a:lnTo>
                      <a:pt x="100" y="0"/>
                    </a:lnTo>
                    <a:lnTo>
                      <a:pt x="0" y="0"/>
                    </a:lnTo>
                    <a:lnTo>
                      <a:pt x="0" y="1461"/>
                    </a:lnTo>
                    <a:close/>
                  </a:path>
                </a:pathLst>
              </a:custGeom>
              <a:solidFill>
                <a:srgbClr val="FFFFFF"/>
              </a:solidFill>
              <a:ln w="4680">
                <a:solidFill>
                  <a:srgbClr val="000000"/>
                </a:solidFill>
                <a:round/>
                <a:headEnd/>
                <a:tailEnd/>
              </a:ln>
            </p:spPr>
            <p:txBody>
              <a:bodyPr wrap="none" anchor="ctr"/>
              <a:lstStyle/>
              <a:p>
                <a:endParaRPr lang="en-NZ"/>
              </a:p>
            </p:txBody>
          </p:sp>
          <p:sp>
            <p:nvSpPr>
              <p:cNvPr id="7329" name="Freeform 284"/>
              <p:cNvSpPr>
                <a:spLocks noChangeArrowheads="1"/>
              </p:cNvSpPr>
              <p:nvPr/>
            </p:nvSpPr>
            <p:spPr bwMode="auto">
              <a:xfrm>
                <a:off x="2908" y="1783"/>
                <a:ext cx="8" cy="13"/>
              </a:xfrm>
              <a:custGeom>
                <a:avLst/>
                <a:gdLst>
                  <a:gd name="T0" fmla="*/ 8 w 24"/>
                  <a:gd name="T1" fmla="*/ 0 h 39"/>
                  <a:gd name="T2" fmla="*/ 0 w 24"/>
                  <a:gd name="T3" fmla="*/ 5 h 39"/>
                  <a:gd name="T4" fmla="*/ 0 w 24"/>
                  <a:gd name="T5" fmla="*/ 11 h 39"/>
                  <a:gd name="T6" fmla="*/ 4 w 24"/>
                  <a:gd name="T7" fmla="*/ 9 h 39"/>
                  <a:gd name="T8" fmla="*/ 4 w 24"/>
                  <a:gd name="T9" fmla="*/ 13 h 39"/>
                  <a:gd name="T10" fmla="*/ 8 w 24"/>
                  <a:gd name="T11" fmla="*/ 9 h 39"/>
                  <a:gd name="T12" fmla="*/ 8 w 24"/>
                  <a:gd name="T13" fmla="*/ 0 h 39"/>
                  <a:gd name="T14" fmla="*/ 0 60000 65536"/>
                  <a:gd name="T15" fmla="*/ 0 60000 65536"/>
                  <a:gd name="T16" fmla="*/ 0 60000 65536"/>
                  <a:gd name="T17" fmla="*/ 0 60000 65536"/>
                  <a:gd name="T18" fmla="*/ 0 60000 65536"/>
                  <a:gd name="T19" fmla="*/ 0 60000 65536"/>
                  <a:gd name="T20" fmla="*/ 0 60000 65536"/>
                  <a:gd name="T21" fmla="*/ 0 w 24"/>
                  <a:gd name="T22" fmla="*/ 0 h 39"/>
                  <a:gd name="T23" fmla="*/ 24 w 24"/>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9">
                    <a:moveTo>
                      <a:pt x="24" y="0"/>
                    </a:moveTo>
                    <a:lnTo>
                      <a:pt x="0" y="16"/>
                    </a:lnTo>
                    <a:lnTo>
                      <a:pt x="0" y="34"/>
                    </a:lnTo>
                    <a:lnTo>
                      <a:pt x="11" y="26"/>
                    </a:lnTo>
                    <a:lnTo>
                      <a:pt x="11" y="39"/>
                    </a:lnTo>
                    <a:lnTo>
                      <a:pt x="24" y="28"/>
                    </a:lnTo>
                    <a:lnTo>
                      <a:pt x="24" y="0"/>
                    </a:lnTo>
                    <a:close/>
                  </a:path>
                </a:pathLst>
              </a:custGeom>
              <a:solidFill>
                <a:srgbClr val="BFBFBF"/>
              </a:solidFill>
              <a:ln w="3240">
                <a:solidFill>
                  <a:srgbClr val="000000"/>
                </a:solidFill>
                <a:round/>
                <a:headEnd/>
                <a:tailEnd/>
              </a:ln>
            </p:spPr>
            <p:txBody>
              <a:bodyPr wrap="none" anchor="ctr"/>
              <a:lstStyle/>
              <a:p>
                <a:endParaRPr lang="en-NZ"/>
              </a:p>
            </p:txBody>
          </p:sp>
          <p:sp>
            <p:nvSpPr>
              <p:cNvPr id="7330" name="Freeform 285"/>
              <p:cNvSpPr>
                <a:spLocks noChangeArrowheads="1"/>
              </p:cNvSpPr>
              <p:nvPr/>
            </p:nvSpPr>
            <p:spPr bwMode="auto">
              <a:xfrm>
                <a:off x="2892" y="2217"/>
                <a:ext cx="24" cy="64"/>
              </a:xfrm>
              <a:custGeom>
                <a:avLst/>
                <a:gdLst>
                  <a:gd name="T0" fmla="*/ 20 w 72"/>
                  <a:gd name="T1" fmla="*/ 0 h 192"/>
                  <a:gd name="T2" fmla="*/ 23 w 72"/>
                  <a:gd name="T3" fmla="*/ 1 h 192"/>
                  <a:gd name="T4" fmla="*/ 24 w 72"/>
                  <a:gd name="T5" fmla="*/ 4 h 192"/>
                  <a:gd name="T6" fmla="*/ 24 w 72"/>
                  <a:gd name="T7" fmla="*/ 42 h 192"/>
                  <a:gd name="T8" fmla="*/ 23 w 72"/>
                  <a:gd name="T9" fmla="*/ 45 h 192"/>
                  <a:gd name="T10" fmla="*/ 20 w 72"/>
                  <a:gd name="T11" fmla="*/ 49 h 192"/>
                  <a:gd name="T12" fmla="*/ 4 w 72"/>
                  <a:gd name="T13" fmla="*/ 64 h 192"/>
                  <a:gd name="T14" fmla="*/ 1 w 72"/>
                  <a:gd name="T15" fmla="*/ 63 h 192"/>
                  <a:gd name="T16" fmla="*/ 0 w 72"/>
                  <a:gd name="T17" fmla="*/ 60 h 192"/>
                  <a:gd name="T18" fmla="*/ 0 w 72"/>
                  <a:gd name="T19" fmla="*/ 23 h 192"/>
                  <a:gd name="T20" fmla="*/ 1 w 72"/>
                  <a:gd name="T21" fmla="*/ 19 h 192"/>
                  <a:gd name="T22" fmla="*/ 4 w 72"/>
                  <a:gd name="T23" fmla="*/ 16 h 192"/>
                  <a:gd name="T24" fmla="*/ 20 w 72"/>
                  <a:gd name="T25" fmla="*/ 0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192"/>
                  <a:gd name="T41" fmla="*/ 72 w 72"/>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192">
                    <a:moveTo>
                      <a:pt x="61" y="0"/>
                    </a:moveTo>
                    <a:lnTo>
                      <a:pt x="68" y="4"/>
                    </a:lnTo>
                    <a:lnTo>
                      <a:pt x="72" y="13"/>
                    </a:lnTo>
                    <a:lnTo>
                      <a:pt x="72" y="126"/>
                    </a:lnTo>
                    <a:lnTo>
                      <a:pt x="68" y="136"/>
                    </a:lnTo>
                    <a:lnTo>
                      <a:pt x="61" y="146"/>
                    </a:lnTo>
                    <a:lnTo>
                      <a:pt x="12" y="192"/>
                    </a:lnTo>
                    <a:lnTo>
                      <a:pt x="3" y="188"/>
                    </a:lnTo>
                    <a:lnTo>
                      <a:pt x="0" y="180"/>
                    </a:lnTo>
                    <a:lnTo>
                      <a:pt x="0" y="68"/>
                    </a:lnTo>
                    <a:lnTo>
                      <a:pt x="3" y="57"/>
                    </a:lnTo>
                    <a:lnTo>
                      <a:pt x="12" y="47"/>
                    </a:lnTo>
                    <a:lnTo>
                      <a:pt x="61" y="0"/>
                    </a:lnTo>
                    <a:close/>
                  </a:path>
                </a:pathLst>
              </a:custGeom>
              <a:solidFill>
                <a:srgbClr val="808080"/>
              </a:solidFill>
              <a:ln w="3240">
                <a:solidFill>
                  <a:srgbClr val="000000"/>
                </a:solidFill>
                <a:round/>
                <a:headEnd/>
                <a:tailEnd/>
              </a:ln>
            </p:spPr>
            <p:txBody>
              <a:bodyPr wrap="none" anchor="ctr"/>
              <a:lstStyle/>
              <a:p>
                <a:endParaRPr lang="en-NZ"/>
              </a:p>
            </p:txBody>
          </p:sp>
          <p:sp>
            <p:nvSpPr>
              <p:cNvPr id="7331" name="Freeform 286"/>
              <p:cNvSpPr>
                <a:spLocks noChangeArrowheads="1"/>
              </p:cNvSpPr>
              <p:nvPr/>
            </p:nvSpPr>
            <p:spPr bwMode="auto">
              <a:xfrm>
                <a:off x="2894" y="2221"/>
                <a:ext cx="18" cy="56"/>
              </a:xfrm>
              <a:custGeom>
                <a:avLst/>
                <a:gdLst>
                  <a:gd name="T0" fmla="*/ 18 w 54"/>
                  <a:gd name="T1" fmla="*/ 0 h 168"/>
                  <a:gd name="T2" fmla="*/ 18 w 54"/>
                  <a:gd name="T3" fmla="*/ 36 h 168"/>
                  <a:gd name="T4" fmla="*/ 16 w 54"/>
                  <a:gd name="T5" fmla="*/ 40 h 168"/>
                  <a:gd name="T6" fmla="*/ 14 w 54"/>
                  <a:gd name="T7" fmla="*/ 43 h 168"/>
                  <a:gd name="T8" fmla="*/ 0 w 54"/>
                  <a:gd name="T9" fmla="*/ 56 h 168"/>
                  <a:gd name="T10" fmla="*/ 0 60000 65536"/>
                  <a:gd name="T11" fmla="*/ 0 60000 65536"/>
                  <a:gd name="T12" fmla="*/ 0 60000 65536"/>
                  <a:gd name="T13" fmla="*/ 0 60000 65536"/>
                  <a:gd name="T14" fmla="*/ 0 60000 65536"/>
                  <a:gd name="T15" fmla="*/ 0 w 54"/>
                  <a:gd name="T16" fmla="*/ 0 h 168"/>
                  <a:gd name="T17" fmla="*/ 54 w 54"/>
                  <a:gd name="T18" fmla="*/ 168 h 168"/>
                </a:gdLst>
                <a:ahLst/>
                <a:cxnLst>
                  <a:cxn ang="T10">
                    <a:pos x="T0" y="T1"/>
                  </a:cxn>
                  <a:cxn ang="T11">
                    <a:pos x="T2" y="T3"/>
                  </a:cxn>
                  <a:cxn ang="T12">
                    <a:pos x="T4" y="T5"/>
                  </a:cxn>
                  <a:cxn ang="T13">
                    <a:pos x="T6" y="T7"/>
                  </a:cxn>
                  <a:cxn ang="T14">
                    <a:pos x="T8" y="T9"/>
                  </a:cxn>
                </a:cxnLst>
                <a:rect l="T15" t="T16" r="T17" b="T18"/>
                <a:pathLst>
                  <a:path w="54" h="168">
                    <a:moveTo>
                      <a:pt x="54" y="0"/>
                    </a:moveTo>
                    <a:lnTo>
                      <a:pt x="54" y="109"/>
                    </a:lnTo>
                    <a:lnTo>
                      <a:pt x="48" y="119"/>
                    </a:lnTo>
                    <a:lnTo>
                      <a:pt x="41" y="129"/>
                    </a:lnTo>
                    <a:lnTo>
                      <a:pt x="0" y="168"/>
                    </a:lnTo>
                  </a:path>
                </a:pathLst>
              </a:custGeom>
              <a:noFill/>
              <a:ln w="324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a:p>
            </p:txBody>
          </p:sp>
          <p:sp>
            <p:nvSpPr>
              <p:cNvPr id="7332" name="Freeform 287"/>
              <p:cNvSpPr>
                <a:spLocks noChangeArrowheads="1"/>
              </p:cNvSpPr>
              <p:nvPr/>
            </p:nvSpPr>
            <p:spPr bwMode="auto">
              <a:xfrm>
                <a:off x="2895" y="2248"/>
                <a:ext cx="3" cy="11"/>
              </a:xfrm>
              <a:custGeom>
                <a:avLst/>
                <a:gdLst>
                  <a:gd name="T0" fmla="*/ 2 w 8"/>
                  <a:gd name="T1" fmla="*/ 0 h 34"/>
                  <a:gd name="T2" fmla="*/ 2 w 8"/>
                  <a:gd name="T3" fmla="*/ 0 h 34"/>
                  <a:gd name="T4" fmla="*/ 2 w 8"/>
                  <a:gd name="T5" fmla="*/ 1 h 34"/>
                  <a:gd name="T6" fmla="*/ 3 w 8"/>
                  <a:gd name="T7" fmla="*/ 3 h 34"/>
                  <a:gd name="T8" fmla="*/ 3 w 8"/>
                  <a:gd name="T9" fmla="*/ 6 h 34"/>
                  <a:gd name="T10" fmla="*/ 3 w 8"/>
                  <a:gd name="T11" fmla="*/ 7 h 34"/>
                  <a:gd name="T12" fmla="*/ 2 w 8"/>
                  <a:gd name="T13" fmla="*/ 9 h 34"/>
                  <a:gd name="T14" fmla="*/ 2 w 8"/>
                  <a:gd name="T15" fmla="*/ 10 h 34"/>
                  <a:gd name="T16" fmla="*/ 2 w 8"/>
                  <a:gd name="T17" fmla="*/ 11 h 34"/>
                  <a:gd name="T18" fmla="*/ 1 w 8"/>
                  <a:gd name="T19" fmla="*/ 10 h 34"/>
                  <a:gd name="T20" fmla="*/ 0 w 8"/>
                  <a:gd name="T21" fmla="*/ 9 h 34"/>
                  <a:gd name="T22" fmla="*/ 0 w 8"/>
                  <a:gd name="T23" fmla="*/ 7 h 34"/>
                  <a:gd name="T24" fmla="*/ 0 w 8"/>
                  <a:gd name="T25" fmla="*/ 6 h 34"/>
                  <a:gd name="T26" fmla="*/ 0 w 8"/>
                  <a:gd name="T27" fmla="*/ 3 h 34"/>
                  <a:gd name="T28" fmla="*/ 0 w 8"/>
                  <a:gd name="T29" fmla="*/ 1 h 34"/>
                  <a:gd name="T30" fmla="*/ 1 w 8"/>
                  <a:gd name="T31" fmla="*/ 0 h 34"/>
                  <a:gd name="T32" fmla="*/ 2 w 8"/>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34"/>
                  <a:gd name="T53" fmla="*/ 8 w 8"/>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34">
                    <a:moveTo>
                      <a:pt x="4" y="0"/>
                    </a:moveTo>
                    <a:lnTo>
                      <a:pt x="5" y="0"/>
                    </a:lnTo>
                    <a:lnTo>
                      <a:pt x="6" y="4"/>
                    </a:lnTo>
                    <a:lnTo>
                      <a:pt x="7" y="9"/>
                    </a:lnTo>
                    <a:lnTo>
                      <a:pt x="8" y="17"/>
                    </a:lnTo>
                    <a:lnTo>
                      <a:pt x="7" y="22"/>
                    </a:lnTo>
                    <a:lnTo>
                      <a:pt x="6" y="29"/>
                    </a:lnTo>
                    <a:lnTo>
                      <a:pt x="5" y="32"/>
                    </a:lnTo>
                    <a:lnTo>
                      <a:pt x="4" y="34"/>
                    </a:lnTo>
                    <a:lnTo>
                      <a:pt x="2" y="32"/>
                    </a:lnTo>
                    <a:lnTo>
                      <a:pt x="1" y="29"/>
                    </a:lnTo>
                    <a:lnTo>
                      <a:pt x="0" y="22"/>
                    </a:lnTo>
                    <a:lnTo>
                      <a:pt x="0" y="17"/>
                    </a:lnTo>
                    <a:lnTo>
                      <a:pt x="0" y="9"/>
                    </a:lnTo>
                    <a:lnTo>
                      <a:pt x="1" y="4"/>
                    </a:lnTo>
                    <a:lnTo>
                      <a:pt x="2" y="0"/>
                    </a:lnTo>
                    <a:lnTo>
                      <a:pt x="4" y="0"/>
                    </a:lnTo>
                    <a:close/>
                  </a:path>
                </a:pathLst>
              </a:custGeom>
              <a:solidFill>
                <a:srgbClr val="BFBFBF"/>
              </a:solidFill>
              <a:ln w="3240">
                <a:solidFill>
                  <a:srgbClr val="000000"/>
                </a:solidFill>
                <a:round/>
                <a:headEnd/>
                <a:tailEnd/>
              </a:ln>
            </p:spPr>
            <p:txBody>
              <a:bodyPr wrap="none" anchor="ctr"/>
              <a:lstStyle/>
              <a:p>
                <a:endParaRPr lang="en-NZ"/>
              </a:p>
            </p:txBody>
          </p:sp>
          <p:sp>
            <p:nvSpPr>
              <p:cNvPr id="7333" name="Freeform 288"/>
              <p:cNvSpPr>
                <a:spLocks noChangeArrowheads="1"/>
              </p:cNvSpPr>
              <p:nvPr/>
            </p:nvSpPr>
            <p:spPr bwMode="auto">
              <a:xfrm>
                <a:off x="2922" y="1739"/>
                <a:ext cx="23" cy="23"/>
              </a:xfrm>
              <a:custGeom>
                <a:avLst/>
                <a:gdLst>
                  <a:gd name="T0" fmla="*/ 23 w 67"/>
                  <a:gd name="T1" fmla="*/ 22 h 69"/>
                  <a:gd name="T2" fmla="*/ 23 w 67"/>
                  <a:gd name="T3" fmla="*/ 0 h 69"/>
                  <a:gd name="T4" fmla="*/ 0 w 67"/>
                  <a:gd name="T5" fmla="*/ 1 h 69"/>
                  <a:gd name="T6" fmla="*/ 0 w 67"/>
                  <a:gd name="T7" fmla="*/ 23 h 69"/>
                  <a:gd name="T8" fmla="*/ 23 w 67"/>
                  <a:gd name="T9" fmla="*/ 22 h 69"/>
                  <a:gd name="T10" fmla="*/ 0 60000 65536"/>
                  <a:gd name="T11" fmla="*/ 0 60000 65536"/>
                  <a:gd name="T12" fmla="*/ 0 60000 65536"/>
                  <a:gd name="T13" fmla="*/ 0 60000 65536"/>
                  <a:gd name="T14" fmla="*/ 0 60000 65536"/>
                  <a:gd name="T15" fmla="*/ 0 w 67"/>
                  <a:gd name="T16" fmla="*/ 0 h 69"/>
                  <a:gd name="T17" fmla="*/ 67 w 67"/>
                  <a:gd name="T18" fmla="*/ 69 h 69"/>
                </a:gdLst>
                <a:ahLst/>
                <a:cxnLst>
                  <a:cxn ang="T10">
                    <a:pos x="T0" y="T1"/>
                  </a:cxn>
                  <a:cxn ang="T11">
                    <a:pos x="T2" y="T3"/>
                  </a:cxn>
                  <a:cxn ang="T12">
                    <a:pos x="T4" y="T5"/>
                  </a:cxn>
                  <a:cxn ang="T13">
                    <a:pos x="T6" y="T7"/>
                  </a:cxn>
                  <a:cxn ang="T14">
                    <a:pos x="T8" y="T9"/>
                  </a:cxn>
                </a:cxnLst>
                <a:rect l="T15" t="T16" r="T17" b="T18"/>
                <a:pathLst>
                  <a:path w="67" h="69">
                    <a:moveTo>
                      <a:pt x="67" y="67"/>
                    </a:moveTo>
                    <a:lnTo>
                      <a:pt x="67" y="0"/>
                    </a:lnTo>
                    <a:lnTo>
                      <a:pt x="0" y="2"/>
                    </a:lnTo>
                    <a:lnTo>
                      <a:pt x="0" y="69"/>
                    </a:lnTo>
                    <a:lnTo>
                      <a:pt x="6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34" name="Freeform 289"/>
              <p:cNvSpPr>
                <a:spLocks noChangeArrowheads="1"/>
              </p:cNvSpPr>
              <p:nvPr/>
            </p:nvSpPr>
            <p:spPr bwMode="auto">
              <a:xfrm>
                <a:off x="3683" y="2916"/>
                <a:ext cx="75" cy="27"/>
              </a:xfrm>
              <a:custGeom>
                <a:avLst/>
                <a:gdLst>
                  <a:gd name="T0" fmla="*/ 70 w 225"/>
                  <a:gd name="T1" fmla="*/ 21 h 81"/>
                  <a:gd name="T2" fmla="*/ 75 w 225"/>
                  <a:gd name="T3" fmla="*/ 5 h 81"/>
                  <a:gd name="T4" fmla="*/ 68 w 225"/>
                  <a:gd name="T5" fmla="*/ 0 h 81"/>
                  <a:gd name="T6" fmla="*/ 0 w 225"/>
                  <a:gd name="T7" fmla="*/ 7 h 81"/>
                  <a:gd name="T8" fmla="*/ 8 w 225"/>
                  <a:gd name="T9" fmla="*/ 11 h 81"/>
                  <a:gd name="T10" fmla="*/ 8 w 225"/>
                  <a:gd name="T11" fmla="*/ 27 h 81"/>
                  <a:gd name="T12" fmla="*/ 70 w 225"/>
                  <a:gd name="T13" fmla="*/ 21 h 81"/>
                  <a:gd name="T14" fmla="*/ 0 60000 65536"/>
                  <a:gd name="T15" fmla="*/ 0 60000 65536"/>
                  <a:gd name="T16" fmla="*/ 0 60000 65536"/>
                  <a:gd name="T17" fmla="*/ 0 60000 65536"/>
                  <a:gd name="T18" fmla="*/ 0 60000 65536"/>
                  <a:gd name="T19" fmla="*/ 0 60000 65536"/>
                  <a:gd name="T20" fmla="*/ 0 60000 65536"/>
                  <a:gd name="T21" fmla="*/ 0 w 225"/>
                  <a:gd name="T22" fmla="*/ 0 h 81"/>
                  <a:gd name="T23" fmla="*/ 225 w 225"/>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5" h="81">
                    <a:moveTo>
                      <a:pt x="210" y="64"/>
                    </a:moveTo>
                    <a:lnTo>
                      <a:pt x="225" y="15"/>
                    </a:lnTo>
                    <a:lnTo>
                      <a:pt x="203" y="0"/>
                    </a:lnTo>
                    <a:lnTo>
                      <a:pt x="0" y="20"/>
                    </a:lnTo>
                    <a:lnTo>
                      <a:pt x="23" y="34"/>
                    </a:lnTo>
                    <a:lnTo>
                      <a:pt x="23" y="81"/>
                    </a:lnTo>
                    <a:lnTo>
                      <a:pt x="210" y="64"/>
                    </a:lnTo>
                    <a:close/>
                  </a:path>
                </a:pathLst>
              </a:custGeom>
              <a:solidFill>
                <a:srgbClr val="FFFFFF"/>
              </a:solidFill>
              <a:ln w="4680">
                <a:solidFill>
                  <a:srgbClr val="000000"/>
                </a:solidFill>
                <a:round/>
                <a:headEnd/>
                <a:tailEnd/>
              </a:ln>
            </p:spPr>
            <p:txBody>
              <a:bodyPr wrap="none" anchor="ctr"/>
              <a:lstStyle/>
              <a:p>
                <a:endParaRPr lang="en-NZ"/>
              </a:p>
            </p:txBody>
          </p:sp>
          <p:sp>
            <p:nvSpPr>
              <p:cNvPr id="7335" name="Freeform 290"/>
              <p:cNvSpPr>
                <a:spLocks noChangeArrowheads="1"/>
              </p:cNvSpPr>
              <p:nvPr/>
            </p:nvSpPr>
            <p:spPr bwMode="auto">
              <a:xfrm>
                <a:off x="3683" y="2916"/>
                <a:ext cx="75" cy="11"/>
              </a:xfrm>
              <a:custGeom>
                <a:avLst/>
                <a:gdLst>
                  <a:gd name="T0" fmla="*/ 75 w 225"/>
                  <a:gd name="T1" fmla="*/ 5 h 34"/>
                  <a:gd name="T2" fmla="*/ 68 w 225"/>
                  <a:gd name="T3" fmla="*/ 0 h 34"/>
                  <a:gd name="T4" fmla="*/ 0 w 225"/>
                  <a:gd name="T5" fmla="*/ 6 h 34"/>
                  <a:gd name="T6" fmla="*/ 8 w 225"/>
                  <a:gd name="T7" fmla="*/ 11 h 34"/>
                  <a:gd name="T8" fmla="*/ 75 w 225"/>
                  <a:gd name="T9" fmla="*/ 5 h 34"/>
                  <a:gd name="T10" fmla="*/ 0 60000 65536"/>
                  <a:gd name="T11" fmla="*/ 0 60000 65536"/>
                  <a:gd name="T12" fmla="*/ 0 60000 65536"/>
                  <a:gd name="T13" fmla="*/ 0 60000 65536"/>
                  <a:gd name="T14" fmla="*/ 0 60000 65536"/>
                  <a:gd name="T15" fmla="*/ 0 w 225"/>
                  <a:gd name="T16" fmla="*/ 0 h 34"/>
                  <a:gd name="T17" fmla="*/ 225 w 225"/>
                  <a:gd name="T18" fmla="*/ 34 h 34"/>
                </a:gdLst>
                <a:ahLst/>
                <a:cxnLst>
                  <a:cxn ang="T10">
                    <a:pos x="T0" y="T1"/>
                  </a:cxn>
                  <a:cxn ang="T11">
                    <a:pos x="T2" y="T3"/>
                  </a:cxn>
                  <a:cxn ang="T12">
                    <a:pos x="T4" y="T5"/>
                  </a:cxn>
                  <a:cxn ang="T13">
                    <a:pos x="T6" y="T7"/>
                  </a:cxn>
                  <a:cxn ang="T14">
                    <a:pos x="T8" y="T9"/>
                  </a:cxn>
                </a:cxnLst>
                <a:rect l="T15" t="T16" r="T17" b="T18"/>
                <a:pathLst>
                  <a:path w="225" h="34">
                    <a:moveTo>
                      <a:pt x="225" y="15"/>
                    </a:moveTo>
                    <a:lnTo>
                      <a:pt x="203" y="0"/>
                    </a:lnTo>
                    <a:lnTo>
                      <a:pt x="0" y="20"/>
                    </a:lnTo>
                    <a:lnTo>
                      <a:pt x="23" y="34"/>
                    </a:lnTo>
                    <a:lnTo>
                      <a:pt x="225" y="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36" name="Freeform 291"/>
              <p:cNvSpPr>
                <a:spLocks noChangeArrowheads="1"/>
              </p:cNvSpPr>
              <p:nvPr/>
            </p:nvSpPr>
            <p:spPr bwMode="auto">
              <a:xfrm>
                <a:off x="2923" y="1744"/>
                <a:ext cx="10" cy="5"/>
              </a:xfrm>
              <a:custGeom>
                <a:avLst/>
                <a:gdLst>
                  <a:gd name="T0" fmla="*/ 7 w 32"/>
                  <a:gd name="T1" fmla="*/ 2 h 17"/>
                  <a:gd name="T2" fmla="*/ 7 w 32"/>
                  <a:gd name="T3" fmla="*/ 3 h 17"/>
                  <a:gd name="T4" fmla="*/ 7 w 32"/>
                  <a:gd name="T5" fmla="*/ 2 h 17"/>
                  <a:gd name="T6" fmla="*/ 8 w 32"/>
                  <a:gd name="T7" fmla="*/ 2 h 17"/>
                  <a:gd name="T8" fmla="*/ 8 w 32"/>
                  <a:gd name="T9" fmla="*/ 2 h 17"/>
                  <a:gd name="T10" fmla="*/ 9 w 32"/>
                  <a:gd name="T11" fmla="*/ 2 h 17"/>
                  <a:gd name="T12" fmla="*/ 9 w 32"/>
                  <a:gd name="T13" fmla="*/ 2 h 17"/>
                  <a:gd name="T14" fmla="*/ 10 w 32"/>
                  <a:gd name="T15" fmla="*/ 2 h 17"/>
                  <a:gd name="T16" fmla="*/ 10 w 32"/>
                  <a:gd name="T17" fmla="*/ 3 h 17"/>
                  <a:gd name="T18" fmla="*/ 10 w 32"/>
                  <a:gd name="T19" fmla="*/ 3 h 17"/>
                  <a:gd name="T20" fmla="*/ 10 w 32"/>
                  <a:gd name="T21" fmla="*/ 4 h 17"/>
                  <a:gd name="T22" fmla="*/ 8 w 32"/>
                  <a:gd name="T23" fmla="*/ 4 h 17"/>
                  <a:gd name="T24" fmla="*/ 8 w 32"/>
                  <a:gd name="T25" fmla="*/ 4 h 17"/>
                  <a:gd name="T26" fmla="*/ 8 w 32"/>
                  <a:gd name="T27" fmla="*/ 4 h 17"/>
                  <a:gd name="T28" fmla="*/ 8 w 32"/>
                  <a:gd name="T29" fmla="*/ 4 h 17"/>
                  <a:gd name="T30" fmla="*/ 8 w 32"/>
                  <a:gd name="T31" fmla="*/ 4 h 17"/>
                  <a:gd name="T32" fmla="*/ 8 w 32"/>
                  <a:gd name="T33" fmla="*/ 4 h 17"/>
                  <a:gd name="T34" fmla="*/ 7 w 32"/>
                  <a:gd name="T35" fmla="*/ 4 h 17"/>
                  <a:gd name="T36" fmla="*/ 7 w 32"/>
                  <a:gd name="T37" fmla="*/ 4 h 17"/>
                  <a:gd name="T38" fmla="*/ 7 w 32"/>
                  <a:gd name="T39" fmla="*/ 4 h 17"/>
                  <a:gd name="T40" fmla="*/ 7 w 32"/>
                  <a:gd name="T41" fmla="*/ 4 h 17"/>
                  <a:gd name="T42" fmla="*/ 7 w 32"/>
                  <a:gd name="T43" fmla="*/ 4 h 17"/>
                  <a:gd name="T44" fmla="*/ 7 w 32"/>
                  <a:gd name="T45" fmla="*/ 4 h 17"/>
                  <a:gd name="T46" fmla="*/ 6 w 32"/>
                  <a:gd name="T47" fmla="*/ 4 h 17"/>
                  <a:gd name="T48" fmla="*/ 6 w 32"/>
                  <a:gd name="T49" fmla="*/ 4 h 17"/>
                  <a:gd name="T50" fmla="*/ 5 w 32"/>
                  <a:gd name="T51" fmla="*/ 4 h 17"/>
                  <a:gd name="T52" fmla="*/ 5 w 32"/>
                  <a:gd name="T53" fmla="*/ 4 h 17"/>
                  <a:gd name="T54" fmla="*/ 5 w 32"/>
                  <a:gd name="T55" fmla="*/ 4 h 17"/>
                  <a:gd name="T56" fmla="*/ 5 w 32"/>
                  <a:gd name="T57" fmla="*/ 3 h 17"/>
                  <a:gd name="T58" fmla="*/ 4 w 32"/>
                  <a:gd name="T59" fmla="*/ 4 h 17"/>
                  <a:gd name="T60" fmla="*/ 4 w 32"/>
                  <a:gd name="T61" fmla="*/ 4 h 17"/>
                  <a:gd name="T62" fmla="*/ 3 w 32"/>
                  <a:gd name="T63" fmla="*/ 4 h 17"/>
                  <a:gd name="T64" fmla="*/ 3 w 32"/>
                  <a:gd name="T65" fmla="*/ 4 h 17"/>
                  <a:gd name="T66" fmla="*/ 3 w 32"/>
                  <a:gd name="T67" fmla="*/ 4 h 17"/>
                  <a:gd name="T68" fmla="*/ 3 w 32"/>
                  <a:gd name="T69" fmla="*/ 4 h 17"/>
                  <a:gd name="T70" fmla="*/ 3 w 32"/>
                  <a:gd name="T71" fmla="*/ 3 h 17"/>
                  <a:gd name="T72" fmla="*/ 2 w 32"/>
                  <a:gd name="T73" fmla="*/ 4 h 17"/>
                  <a:gd name="T74" fmla="*/ 1 w 32"/>
                  <a:gd name="T75" fmla="*/ 5 h 17"/>
                  <a:gd name="T76" fmla="*/ 0 w 32"/>
                  <a:gd name="T77" fmla="*/ 5 h 17"/>
                  <a:gd name="T78" fmla="*/ 0 w 32"/>
                  <a:gd name="T79" fmla="*/ 5 h 17"/>
                  <a:gd name="T80" fmla="*/ 1 w 32"/>
                  <a:gd name="T81" fmla="*/ 4 h 17"/>
                  <a:gd name="T82" fmla="*/ 1 w 32"/>
                  <a:gd name="T83" fmla="*/ 3 h 17"/>
                  <a:gd name="T84" fmla="*/ 1 w 32"/>
                  <a:gd name="T85" fmla="*/ 3 h 17"/>
                  <a:gd name="T86" fmla="*/ 1 w 32"/>
                  <a:gd name="T87" fmla="*/ 3 h 17"/>
                  <a:gd name="T88" fmla="*/ 1 w 32"/>
                  <a:gd name="T89" fmla="*/ 3 h 17"/>
                  <a:gd name="T90" fmla="*/ 2 w 32"/>
                  <a:gd name="T91" fmla="*/ 3 h 17"/>
                  <a:gd name="T92" fmla="*/ 3 w 32"/>
                  <a:gd name="T93" fmla="*/ 2 h 17"/>
                  <a:gd name="T94" fmla="*/ 4 w 32"/>
                  <a:gd name="T95" fmla="*/ 0 h 17"/>
                  <a:gd name="T96" fmla="*/ 5 w 32"/>
                  <a:gd name="T97" fmla="*/ 0 h 17"/>
                  <a:gd name="T98" fmla="*/ 5 w 32"/>
                  <a:gd name="T99" fmla="*/ 0 h 17"/>
                  <a:gd name="T100" fmla="*/ 5 w 32"/>
                  <a:gd name="T101" fmla="*/ 1 h 17"/>
                  <a:gd name="T102" fmla="*/ 5 w 32"/>
                  <a:gd name="T103" fmla="*/ 2 h 17"/>
                  <a:gd name="T104" fmla="*/ 5 w 32"/>
                  <a:gd name="T105" fmla="*/ 2 h 17"/>
                  <a:gd name="T106" fmla="*/ 5 w 32"/>
                  <a:gd name="T107" fmla="*/ 3 h 17"/>
                  <a:gd name="T108" fmla="*/ 5 w 32"/>
                  <a:gd name="T109" fmla="*/ 3 h 17"/>
                  <a:gd name="T110" fmla="*/ 6 w 32"/>
                  <a:gd name="T111" fmla="*/ 3 h 17"/>
                  <a:gd name="T112" fmla="*/ 7 w 32"/>
                  <a:gd name="T113" fmla="*/ 2 h 1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
                  <a:gd name="T172" fmla="*/ 0 h 17"/>
                  <a:gd name="T173" fmla="*/ 32 w 32"/>
                  <a:gd name="T174" fmla="*/ 17 h 1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 h="17">
                    <a:moveTo>
                      <a:pt x="22" y="8"/>
                    </a:moveTo>
                    <a:lnTo>
                      <a:pt x="22" y="9"/>
                    </a:lnTo>
                    <a:lnTo>
                      <a:pt x="23" y="8"/>
                    </a:lnTo>
                    <a:lnTo>
                      <a:pt x="26" y="8"/>
                    </a:lnTo>
                    <a:lnTo>
                      <a:pt x="27" y="8"/>
                    </a:lnTo>
                    <a:lnTo>
                      <a:pt x="28" y="8"/>
                    </a:lnTo>
                    <a:lnTo>
                      <a:pt x="30" y="8"/>
                    </a:lnTo>
                    <a:lnTo>
                      <a:pt x="32" y="8"/>
                    </a:lnTo>
                    <a:lnTo>
                      <a:pt x="32" y="9"/>
                    </a:lnTo>
                    <a:lnTo>
                      <a:pt x="32" y="10"/>
                    </a:lnTo>
                    <a:lnTo>
                      <a:pt x="31" y="14"/>
                    </a:lnTo>
                    <a:lnTo>
                      <a:pt x="27" y="14"/>
                    </a:lnTo>
                    <a:lnTo>
                      <a:pt x="27" y="13"/>
                    </a:lnTo>
                    <a:lnTo>
                      <a:pt x="27" y="12"/>
                    </a:lnTo>
                    <a:lnTo>
                      <a:pt x="27" y="13"/>
                    </a:lnTo>
                    <a:lnTo>
                      <a:pt x="26" y="13"/>
                    </a:lnTo>
                    <a:lnTo>
                      <a:pt x="26" y="14"/>
                    </a:lnTo>
                    <a:lnTo>
                      <a:pt x="22" y="14"/>
                    </a:lnTo>
                    <a:lnTo>
                      <a:pt x="21" y="15"/>
                    </a:lnTo>
                    <a:lnTo>
                      <a:pt x="21" y="13"/>
                    </a:lnTo>
                    <a:lnTo>
                      <a:pt x="22" y="12"/>
                    </a:lnTo>
                    <a:lnTo>
                      <a:pt x="21" y="12"/>
                    </a:lnTo>
                    <a:lnTo>
                      <a:pt x="20" y="13"/>
                    </a:lnTo>
                    <a:lnTo>
                      <a:pt x="20" y="15"/>
                    </a:lnTo>
                    <a:lnTo>
                      <a:pt x="16" y="15"/>
                    </a:lnTo>
                    <a:lnTo>
                      <a:pt x="16" y="13"/>
                    </a:lnTo>
                    <a:lnTo>
                      <a:pt x="16" y="11"/>
                    </a:lnTo>
                    <a:lnTo>
                      <a:pt x="14" y="13"/>
                    </a:lnTo>
                    <a:lnTo>
                      <a:pt x="14" y="15"/>
                    </a:lnTo>
                    <a:lnTo>
                      <a:pt x="9" y="15"/>
                    </a:lnTo>
                    <a:lnTo>
                      <a:pt x="9" y="13"/>
                    </a:lnTo>
                    <a:lnTo>
                      <a:pt x="10" y="12"/>
                    </a:lnTo>
                    <a:lnTo>
                      <a:pt x="8" y="11"/>
                    </a:lnTo>
                    <a:lnTo>
                      <a:pt x="6" y="12"/>
                    </a:lnTo>
                    <a:lnTo>
                      <a:pt x="3" y="17"/>
                    </a:lnTo>
                    <a:lnTo>
                      <a:pt x="1" y="16"/>
                    </a:lnTo>
                    <a:lnTo>
                      <a:pt x="0" y="16"/>
                    </a:lnTo>
                    <a:lnTo>
                      <a:pt x="3" y="13"/>
                    </a:lnTo>
                    <a:lnTo>
                      <a:pt x="2" y="11"/>
                    </a:lnTo>
                    <a:lnTo>
                      <a:pt x="2" y="10"/>
                    </a:lnTo>
                    <a:lnTo>
                      <a:pt x="3" y="9"/>
                    </a:lnTo>
                    <a:lnTo>
                      <a:pt x="5" y="9"/>
                    </a:lnTo>
                    <a:lnTo>
                      <a:pt x="8" y="6"/>
                    </a:lnTo>
                    <a:lnTo>
                      <a:pt x="12" y="0"/>
                    </a:lnTo>
                    <a:lnTo>
                      <a:pt x="17" y="0"/>
                    </a:lnTo>
                    <a:lnTo>
                      <a:pt x="16" y="1"/>
                    </a:lnTo>
                    <a:lnTo>
                      <a:pt x="16" y="4"/>
                    </a:lnTo>
                    <a:lnTo>
                      <a:pt x="15" y="6"/>
                    </a:lnTo>
                    <a:lnTo>
                      <a:pt x="15" y="8"/>
                    </a:lnTo>
                    <a:lnTo>
                      <a:pt x="15" y="9"/>
                    </a:lnTo>
                    <a:lnTo>
                      <a:pt x="16" y="9"/>
                    </a:lnTo>
                    <a:lnTo>
                      <a:pt x="18" y="9"/>
                    </a:lnTo>
                    <a:lnTo>
                      <a:pt x="2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37" name="Freeform 292"/>
              <p:cNvSpPr>
                <a:spLocks noChangeArrowheads="1"/>
              </p:cNvSpPr>
              <p:nvPr/>
            </p:nvSpPr>
            <p:spPr bwMode="auto">
              <a:xfrm>
                <a:off x="2926" y="1746"/>
                <a:ext cx="1" cy="1"/>
              </a:xfrm>
              <a:custGeom>
                <a:avLst/>
                <a:gdLst>
                  <a:gd name="T0" fmla="*/ 1 w 2"/>
                  <a:gd name="T1" fmla="*/ 0 h 3"/>
                  <a:gd name="T2" fmla="*/ 1 w 2"/>
                  <a:gd name="T3" fmla="*/ 0 h 3"/>
                  <a:gd name="T4" fmla="*/ 1 w 2"/>
                  <a:gd name="T5" fmla="*/ 1 h 3"/>
                  <a:gd name="T6" fmla="*/ 0 w 2"/>
                  <a:gd name="T7" fmla="*/ 1 h 3"/>
                  <a:gd name="T8" fmla="*/ 0 w 2"/>
                  <a:gd name="T9" fmla="*/ 0 h 3"/>
                  <a:gd name="T10" fmla="*/ 1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2" y="0"/>
                    </a:moveTo>
                    <a:lnTo>
                      <a:pt x="1" y="1"/>
                    </a:lnTo>
                    <a:lnTo>
                      <a:pt x="1" y="3"/>
                    </a:lnTo>
                    <a:lnTo>
                      <a:pt x="0" y="3"/>
                    </a:lnTo>
                    <a:lnTo>
                      <a:pt x="0"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38" name="Freeform 293"/>
              <p:cNvSpPr>
                <a:spLocks noChangeArrowheads="1"/>
              </p:cNvSpPr>
              <p:nvPr/>
            </p:nvSpPr>
            <p:spPr bwMode="auto">
              <a:xfrm>
                <a:off x="2933" y="1746"/>
                <a:ext cx="4" cy="2"/>
              </a:xfrm>
              <a:custGeom>
                <a:avLst/>
                <a:gdLst>
                  <a:gd name="T0" fmla="*/ 3 w 11"/>
                  <a:gd name="T1" fmla="*/ 0 h 7"/>
                  <a:gd name="T2" fmla="*/ 4 w 11"/>
                  <a:gd name="T3" fmla="*/ 0 h 7"/>
                  <a:gd name="T4" fmla="*/ 4 w 11"/>
                  <a:gd name="T5" fmla="*/ 0 h 7"/>
                  <a:gd name="T6" fmla="*/ 4 w 11"/>
                  <a:gd name="T7" fmla="*/ 1 h 7"/>
                  <a:gd name="T8" fmla="*/ 3 w 11"/>
                  <a:gd name="T9" fmla="*/ 2 h 7"/>
                  <a:gd name="T10" fmla="*/ 2 w 11"/>
                  <a:gd name="T11" fmla="*/ 2 h 7"/>
                  <a:gd name="T12" fmla="*/ 1 w 11"/>
                  <a:gd name="T13" fmla="*/ 2 h 7"/>
                  <a:gd name="T14" fmla="*/ 1 w 11"/>
                  <a:gd name="T15" fmla="*/ 2 h 7"/>
                  <a:gd name="T16" fmla="*/ 0 w 11"/>
                  <a:gd name="T17" fmla="*/ 2 h 7"/>
                  <a:gd name="T18" fmla="*/ 0 w 11"/>
                  <a:gd name="T19" fmla="*/ 2 h 7"/>
                  <a:gd name="T20" fmla="*/ 0 w 11"/>
                  <a:gd name="T21" fmla="*/ 1 h 7"/>
                  <a:gd name="T22" fmla="*/ 1 w 11"/>
                  <a:gd name="T23" fmla="*/ 1 h 7"/>
                  <a:gd name="T24" fmla="*/ 1 w 11"/>
                  <a:gd name="T25" fmla="*/ 0 h 7"/>
                  <a:gd name="T26" fmla="*/ 3 w 11"/>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
                  <a:gd name="T43" fmla="*/ 0 h 7"/>
                  <a:gd name="T44" fmla="*/ 11 w 11"/>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 h="7">
                    <a:moveTo>
                      <a:pt x="7" y="1"/>
                    </a:moveTo>
                    <a:lnTo>
                      <a:pt x="11" y="0"/>
                    </a:lnTo>
                    <a:lnTo>
                      <a:pt x="11" y="1"/>
                    </a:lnTo>
                    <a:lnTo>
                      <a:pt x="10" y="4"/>
                    </a:lnTo>
                    <a:lnTo>
                      <a:pt x="9" y="7"/>
                    </a:lnTo>
                    <a:lnTo>
                      <a:pt x="6" y="7"/>
                    </a:lnTo>
                    <a:lnTo>
                      <a:pt x="4" y="7"/>
                    </a:lnTo>
                    <a:lnTo>
                      <a:pt x="2" y="7"/>
                    </a:lnTo>
                    <a:lnTo>
                      <a:pt x="1" y="7"/>
                    </a:lnTo>
                    <a:lnTo>
                      <a:pt x="0" y="6"/>
                    </a:lnTo>
                    <a:lnTo>
                      <a:pt x="0" y="3"/>
                    </a:lnTo>
                    <a:lnTo>
                      <a:pt x="2" y="2"/>
                    </a:lnTo>
                    <a:lnTo>
                      <a:pt x="4" y="0"/>
                    </a:lnTo>
                    <a:lnTo>
                      <a:pt x="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39" name="Freeform 294"/>
              <p:cNvSpPr>
                <a:spLocks noChangeArrowheads="1"/>
              </p:cNvSpPr>
              <p:nvPr/>
            </p:nvSpPr>
            <p:spPr bwMode="auto">
              <a:xfrm>
                <a:off x="2937" y="1746"/>
                <a:ext cx="3" cy="2"/>
              </a:xfrm>
              <a:custGeom>
                <a:avLst/>
                <a:gdLst>
                  <a:gd name="T0" fmla="*/ 3 w 10"/>
                  <a:gd name="T1" fmla="*/ 0 h 8"/>
                  <a:gd name="T2" fmla="*/ 3 w 10"/>
                  <a:gd name="T3" fmla="*/ 1 h 8"/>
                  <a:gd name="T4" fmla="*/ 3 w 10"/>
                  <a:gd name="T5" fmla="*/ 1 h 8"/>
                  <a:gd name="T6" fmla="*/ 3 w 10"/>
                  <a:gd name="T7" fmla="*/ 2 h 8"/>
                  <a:gd name="T8" fmla="*/ 2 w 10"/>
                  <a:gd name="T9" fmla="*/ 2 h 8"/>
                  <a:gd name="T10" fmla="*/ 2 w 10"/>
                  <a:gd name="T11" fmla="*/ 2 h 8"/>
                  <a:gd name="T12" fmla="*/ 2 w 10"/>
                  <a:gd name="T13" fmla="*/ 1 h 8"/>
                  <a:gd name="T14" fmla="*/ 2 w 10"/>
                  <a:gd name="T15" fmla="*/ 1 h 8"/>
                  <a:gd name="T16" fmla="*/ 2 w 10"/>
                  <a:gd name="T17" fmla="*/ 1 h 8"/>
                  <a:gd name="T18" fmla="*/ 1 w 10"/>
                  <a:gd name="T19" fmla="*/ 1 h 8"/>
                  <a:gd name="T20" fmla="*/ 1 w 10"/>
                  <a:gd name="T21" fmla="*/ 2 h 8"/>
                  <a:gd name="T22" fmla="*/ 0 w 10"/>
                  <a:gd name="T23" fmla="*/ 2 h 8"/>
                  <a:gd name="T24" fmla="*/ 0 w 10"/>
                  <a:gd name="T25" fmla="*/ 2 h 8"/>
                  <a:gd name="T26" fmla="*/ 0 w 10"/>
                  <a:gd name="T27" fmla="*/ 1 h 8"/>
                  <a:gd name="T28" fmla="*/ 1 w 10"/>
                  <a:gd name="T29" fmla="*/ 1 h 8"/>
                  <a:gd name="T30" fmla="*/ 1 w 10"/>
                  <a:gd name="T31" fmla="*/ 0 h 8"/>
                  <a:gd name="T32" fmla="*/ 1 w 10"/>
                  <a:gd name="T33" fmla="*/ 0 h 8"/>
                  <a:gd name="T34" fmla="*/ 2 w 10"/>
                  <a:gd name="T35" fmla="*/ 1 h 8"/>
                  <a:gd name="T36" fmla="*/ 2 w 10"/>
                  <a:gd name="T37" fmla="*/ 0 h 8"/>
                  <a:gd name="T38" fmla="*/ 3 w 10"/>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
                  <a:gd name="T61" fmla="*/ 0 h 8"/>
                  <a:gd name="T62" fmla="*/ 10 w 10"/>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 h="8">
                    <a:moveTo>
                      <a:pt x="10" y="1"/>
                    </a:moveTo>
                    <a:lnTo>
                      <a:pt x="10" y="2"/>
                    </a:lnTo>
                    <a:lnTo>
                      <a:pt x="10" y="4"/>
                    </a:lnTo>
                    <a:lnTo>
                      <a:pt x="9" y="7"/>
                    </a:lnTo>
                    <a:lnTo>
                      <a:pt x="6" y="7"/>
                    </a:lnTo>
                    <a:lnTo>
                      <a:pt x="5" y="7"/>
                    </a:lnTo>
                    <a:lnTo>
                      <a:pt x="5" y="5"/>
                    </a:lnTo>
                    <a:lnTo>
                      <a:pt x="6" y="4"/>
                    </a:lnTo>
                    <a:lnTo>
                      <a:pt x="4" y="5"/>
                    </a:lnTo>
                    <a:lnTo>
                      <a:pt x="4" y="7"/>
                    </a:lnTo>
                    <a:lnTo>
                      <a:pt x="1" y="8"/>
                    </a:lnTo>
                    <a:lnTo>
                      <a:pt x="0" y="7"/>
                    </a:lnTo>
                    <a:lnTo>
                      <a:pt x="1" y="4"/>
                    </a:lnTo>
                    <a:lnTo>
                      <a:pt x="3" y="2"/>
                    </a:lnTo>
                    <a:lnTo>
                      <a:pt x="3" y="1"/>
                    </a:lnTo>
                    <a:lnTo>
                      <a:pt x="4" y="1"/>
                    </a:lnTo>
                    <a:lnTo>
                      <a:pt x="5" y="2"/>
                    </a:lnTo>
                    <a:lnTo>
                      <a:pt x="7" y="0"/>
                    </a:lnTo>
                    <a:lnTo>
                      <a:pt x="1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40" name="Freeform 295"/>
              <p:cNvSpPr>
                <a:spLocks noChangeArrowheads="1"/>
              </p:cNvSpPr>
              <p:nvPr/>
            </p:nvSpPr>
            <p:spPr bwMode="auto">
              <a:xfrm>
                <a:off x="2940" y="1745"/>
                <a:ext cx="4" cy="3"/>
              </a:xfrm>
              <a:custGeom>
                <a:avLst/>
                <a:gdLst>
                  <a:gd name="T0" fmla="*/ 3 w 12"/>
                  <a:gd name="T1" fmla="*/ 0 h 8"/>
                  <a:gd name="T2" fmla="*/ 4 w 12"/>
                  <a:gd name="T3" fmla="*/ 0 h 8"/>
                  <a:gd name="T4" fmla="*/ 4 w 12"/>
                  <a:gd name="T5" fmla="*/ 1 h 8"/>
                  <a:gd name="T6" fmla="*/ 4 w 12"/>
                  <a:gd name="T7" fmla="*/ 1 h 8"/>
                  <a:gd name="T8" fmla="*/ 4 w 12"/>
                  <a:gd name="T9" fmla="*/ 2 h 8"/>
                  <a:gd name="T10" fmla="*/ 3 w 12"/>
                  <a:gd name="T11" fmla="*/ 3 h 8"/>
                  <a:gd name="T12" fmla="*/ 3 w 12"/>
                  <a:gd name="T13" fmla="*/ 3 h 8"/>
                  <a:gd name="T14" fmla="*/ 2 w 12"/>
                  <a:gd name="T15" fmla="*/ 3 h 8"/>
                  <a:gd name="T16" fmla="*/ 1 w 12"/>
                  <a:gd name="T17" fmla="*/ 3 h 8"/>
                  <a:gd name="T18" fmla="*/ 1 w 12"/>
                  <a:gd name="T19" fmla="*/ 3 h 8"/>
                  <a:gd name="T20" fmla="*/ 0 w 12"/>
                  <a:gd name="T21" fmla="*/ 3 h 8"/>
                  <a:gd name="T22" fmla="*/ 0 w 12"/>
                  <a:gd name="T23" fmla="*/ 2 h 8"/>
                  <a:gd name="T24" fmla="*/ 0 w 12"/>
                  <a:gd name="T25" fmla="*/ 2 h 8"/>
                  <a:gd name="T26" fmla="*/ 0 w 12"/>
                  <a:gd name="T27" fmla="*/ 2 h 8"/>
                  <a:gd name="T28" fmla="*/ 1 w 12"/>
                  <a:gd name="T29" fmla="*/ 1 h 8"/>
                  <a:gd name="T30" fmla="*/ 2 w 12"/>
                  <a:gd name="T31" fmla="*/ 0 h 8"/>
                  <a:gd name="T32" fmla="*/ 2 w 12"/>
                  <a:gd name="T33" fmla="*/ 0 h 8"/>
                  <a:gd name="T34" fmla="*/ 3 w 12"/>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8"/>
                  <a:gd name="T56" fmla="*/ 12 w 12"/>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8">
                    <a:moveTo>
                      <a:pt x="9" y="1"/>
                    </a:moveTo>
                    <a:lnTo>
                      <a:pt x="12" y="1"/>
                    </a:lnTo>
                    <a:lnTo>
                      <a:pt x="12" y="2"/>
                    </a:lnTo>
                    <a:lnTo>
                      <a:pt x="12" y="3"/>
                    </a:lnTo>
                    <a:lnTo>
                      <a:pt x="11" y="5"/>
                    </a:lnTo>
                    <a:lnTo>
                      <a:pt x="10" y="8"/>
                    </a:lnTo>
                    <a:lnTo>
                      <a:pt x="8" y="8"/>
                    </a:lnTo>
                    <a:lnTo>
                      <a:pt x="6" y="8"/>
                    </a:lnTo>
                    <a:lnTo>
                      <a:pt x="4" y="8"/>
                    </a:lnTo>
                    <a:lnTo>
                      <a:pt x="3" y="8"/>
                    </a:lnTo>
                    <a:lnTo>
                      <a:pt x="0" y="7"/>
                    </a:lnTo>
                    <a:lnTo>
                      <a:pt x="0" y="6"/>
                    </a:lnTo>
                    <a:lnTo>
                      <a:pt x="0" y="4"/>
                    </a:lnTo>
                    <a:lnTo>
                      <a:pt x="1" y="4"/>
                    </a:lnTo>
                    <a:lnTo>
                      <a:pt x="3" y="2"/>
                    </a:lnTo>
                    <a:lnTo>
                      <a:pt x="5" y="1"/>
                    </a:lnTo>
                    <a:lnTo>
                      <a:pt x="7" y="0"/>
                    </a:lnTo>
                    <a:lnTo>
                      <a:pt x="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41" name="Freeform 296"/>
              <p:cNvSpPr>
                <a:spLocks noChangeArrowheads="1"/>
              </p:cNvSpPr>
              <p:nvPr/>
            </p:nvSpPr>
            <p:spPr bwMode="auto">
              <a:xfrm>
                <a:off x="2935" y="1747"/>
                <a:ext cx="1" cy="1"/>
              </a:xfrm>
              <a:custGeom>
                <a:avLst/>
                <a:gdLst>
                  <a:gd name="T0" fmla="*/ 1 w 2"/>
                  <a:gd name="T1" fmla="*/ 0 h 1"/>
                  <a:gd name="T2" fmla="*/ 1 w 2"/>
                  <a:gd name="T3" fmla="*/ 1 h 1"/>
                  <a:gd name="T4" fmla="*/ 1 w 2"/>
                  <a:gd name="T5" fmla="*/ 1 h 1"/>
                  <a:gd name="T6" fmla="*/ 1 w 2"/>
                  <a:gd name="T7" fmla="*/ 1 h 1"/>
                  <a:gd name="T8" fmla="*/ 0 w 2"/>
                  <a:gd name="T9" fmla="*/ 1 h 1"/>
                  <a:gd name="T10" fmla="*/ 1 w 2"/>
                  <a:gd name="T11" fmla="*/ 0 h 1"/>
                  <a:gd name="T12" fmla="*/ 1 w 2"/>
                  <a:gd name="T13" fmla="*/ 0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2" y="0"/>
                    </a:moveTo>
                    <a:lnTo>
                      <a:pt x="2" y="1"/>
                    </a:lnTo>
                    <a:lnTo>
                      <a:pt x="1" y="1"/>
                    </a:lnTo>
                    <a:lnTo>
                      <a:pt x="0" y="1"/>
                    </a:lnTo>
                    <a:lnTo>
                      <a:pt x="1"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42" name="Freeform 297"/>
              <p:cNvSpPr>
                <a:spLocks noChangeArrowheads="1"/>
              </p:cNvSpPr>
              <p:nvPr/>
            </p:nvSpPr>
            <p:spPr bwMode="auto">
              <a:xfrm>
                <a:off x="2942" y="1746"/>
                <a:ext cx="1" cy="1"/>
              </a:xfrm>
              <a:custGeom>
                <a:avLst/>
                <a:gdLst>
                  <a:gd name="T0" fmla="*/ 1 w 2"/>
                  <a:gd name="T1" fmla="*/ 1 h 2"/>
                  <a:gd name="T2" fmla="*/ 1 w 2"/>
                  <a:gd name="T3" fmla="*/ 1 h 2"/>
                  <a:gd name="T4" fmla="*/ 1 w 2"/>
                  <a:gd name="T5" fmla="*/ 1 h 2"/>
                  <a:gd name="T6" fmla="*/ 0 w 2"/>
                  <a:gd name="T7" fmla="*/ 1 h 2"/>
                  <a:gd name="T8" fmla="*/ 0 w 2"/>
                  <a:gd name="T9" fmla="*/ 1 h 2"/>
                  <a:gd name="T10" fmla="*/ 1 w 2"/>
                  <a:gd name="T11" fmla="*/ 1 h 2"/>
                  <a:gd name="T12" fmla="*/ 1 w 2"/>
                  <a:gd name="T13" fmla="*/ 0 h 2"/>
                  <a:gd name="T14" fmla="*/ 1 w 2"/>
                  <a:gd name="T15" fmla="*/ 1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1"/>
                    </a:moveTo>
                    <a:lnTo>
                      <a:pt x="1" y="1"/>
                    </a:lnTo>
                    <a:lnTo>
                      <a:pt x="1" y="2"/>
                    </a:lnTo>
                    <a:lnTo>
                      <a:pt x="0" y="2"/>
                    </a:lnTo>
                    <a:lnTo>
                      <a:pt x="0" y="1"/>
                    </a:lnTo>
                    <a:lnTo>
                      <a:pt x="1" y="1"/>
                    </a:lnTo>
                    <a:lnTo>
                      <a:pt x="1" y="0"/>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NZ"/>
              </a:p>
            </p:txBody>
          </p:sp>
          <p:sp>
            <p:nvSpPr>
              <p:cNvPr id="7343" name="Rectangle 298"/>
              <p:cNvSpPr>
                <a:spLocks noChangeArrowheads="1"/>
              </p:cNvSpPr>
              <p:nvPr/>
            </p:nvSpPr>
            <p:spPr bwMode="auto">
              <a:xfrm rot="-120000">
                <a:off x="2929" y="1749"/>
                <a:ext cx="8"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00">
                    <a:solidFill>
                      <a:srgbClr val="000000"/>
                    </a:solidFill>
                  </a:rPr>
                  <a:t>20</a:t>
                </a:r>
              </a:p>
            </p:txBody>
          </p:sp>
        </p:grpSp>
        <p:sp>
          <p:nvSpPr>
            <p:cNvPr id="7213" name="Rectangle 299"/>
            <p:cNvSpPr>
              <a:spLocks noChangeArrowheads="1"/>
            </p:cNvSpPr>
            <p:nvPr/>
          </p:nvSpPr>
          <p:spPr bwMode="auto">
            <a:xfrm>
              <a:off x="1644" y="1428"/>
              <a:ext cx="5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7214" name="Rectangle 300"/>
            <p:cNvSpPr>
              <a:spLocks noChangeArrowheads="1"/>
            </p:cNvSpPr>
            <p:nvPr/>
          </p:nvSpPr>
          <p:spPr bwMode="auto">
            <a:xfrm>
              <a:off x="1703" y="1467"/>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600">
                  <a:solidFill>
                    <a:srgbClr val="000000"/>
                  </a:solidFill>
                </a:rPr>
                <a:t>Alarm</a:t>
              </a:r>
            </a:p>
          </p:txBody>
        </p:sp>
        <p:sp>
          <p:nvSpPr>
            <p:cNvPr id="7215" name="Rectangle 301"/>
            <p:cNvSpPr>
              <a:spLocks noChangeArrowheads="1"/>
            </p:cNvSpPr>
            <p:nvPr/>
          </p:nvSpPr>
          <p:spPr bwMode="auto">
            <a:xfrm>
              <a:off x="1548" y="1668"/>
              <a:ext cx="5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7216" name="Rectangle 302"/>
            <p:cNvSpPr>
              <a:spLocks noChangeArrowheads="1"/>
            </p:cNvSpPr>
            <p:nvPr/>
          </p:nvSpPr>
          <p:spPr bwMode="auto">
            <a:xfrm>
              <a:off x="1606" y="1707"/>
              <a:ext cx="40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600">
                  <a:solidFill>
                    <a:srgbClr val="000000"/>
                  </a:solidFill>
                </a:rPr>
                <a:t>Display</a:t>
              </a:r>
            </a:p>
          </p:txBody>
        </p:sp>
        <p:sp>
          <p:nvSpPr>
            <p:cNvPr id="7217" name="Rectangle 303"/>
            <p:cNvSpPr>
              <a:spLocks noChangeArrowheads="1"/>
            </p:cNvSpPr>
            <p:nvPr/>
          </p:nvSpPr>
          <p:spPr bwMode="auto">
            <a:xfrm>
              <a:off x="1116" y="2821"/>
              <a:ext cx="12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7218" name="Rectangle 304"/>
            <p:cNvSpPr>
              <a:spLocks noChangeArrowheads="1"/>
            </p:cNvSpPr>
            <p:nvPr/>
          </p:nvSpPr>
          <p:spPr bwMode="auto">
            <a:xfrm>
              <a:off x="1176" y="2860"/>
              <a:ext cx="115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600">
                  <a:solidFill>
                    <a:srgbClr val="000000"/>
                  </a:solidFill>
                </a:rPr>
                <a:t>Required Temperature</a:t>
              </a:r>
            </a:p>
          </p:txBody>
        </p:sp>
        <p:sp>
          <p:nvSpPr>
            <p:cNvPr id="7219" name="Freeform 305"/>
            <p:cNvSpPr>
              <a:spLocks noChangeArrowheads="1"/>
            </p:cNvSpPr>
            <p:nvPr/>
          </p:nvSpPr>
          <p:spPr bwMode="auto">
            <a:xfrm>
              <a:off x="3806" y="1764"/>
              <a:ext cx="576" cy="289"/>
            </a:xfrm>
            <a:custGeom>
              <a:avLst/>
              <a:gdLst>
                <a:gd name="T0" fmla="*/ 0 w 576"/>
                <a:gd name="T1" fmla="*/ 144 h 289"/>
                <a:gd name="T2" fmla="*/ 115 w 576"/>
                <a:gd name="T3" fmla="*/ 289 h 289"/>
                <a:gd name="T4" fmla="*/ 115 w 576"/>
                <a:gd name="T5" fmla="*/ 217 h 289"/>
                <a:gd name="T6" fmla="*/ 461 w 576"/>
                <a:gd name="T7" fmla="*/ 217 h 289"/>
                <a:gd name="T8" fmla="*/ 461 w 576"/>
                <a:gd name="T9" fmla="*/ 289 h 289"/>
                <a:gd name="T10" fmla="*/ 576 w 576"/>
                <a:gd name="T11" fmla="*/ 144 h 289"/>
                <a:gd name="T12" fmla="*/ 461 w 576"/>
                <a:gd name="T13" fmla="*/ 0 h 289"/>
                <a:gd name="T14" fmla="*/ 461 w 576"/>
                <a:gd name="T15" fmla="*/ 72 h 289"/>
                <a:gd name="T16" fmla="*/ 115 w 576"/>
                <a:gd name="T17" fmla="*/ 72 h 289"/>
                <a:gd name="T18" fmla="*/ 115 w 576"/>
                <a:gd name="T19" fmla="*/ 0 h 289"/>
                <a:gd name="T20" fmla="*/ 0 w 576"/>
                <a:gd name="T21" fmla="*/ 144 h 2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6"/>
                <a:gd name="T34" fmla="*/ 0 h 289"/>
                <a:gd name="T35" fmla="*/ 576 w 576"/>
                <a:gd name="T36" fmla="*/ 289 h 2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6" h="289">
                  <a:moveTo>
                    <a:pt x="0" y="144"/>
                  </a:moveTo>
                  <a:lnTo>
                    <a:pt x="115" y="289"/>
                  </a:lnTo>
                  <a:lnTo>
                    <a:pt x="115" y="217"/>
                  </a:lnTo>
                  <a:lnTo>
                    <a:pt x="461" y="217"/>
                  </a:lnTo>
                  <a:lnTo>
                    <a:pt x="461" y="289"/>
                  </a:lnTo>
                  <a:lnTo>
                    <a:pt x="576" y="144"/>
                  </a:lnTo>
                  <a:lnTo>
                    <a:pt x="461" y="0"/>
                  </a:lnTo>
                  <a:lnTo>
                    <a:pt x="461" y="72"/>
                  </a:lnTo>
                  <a:lnTo>
                    <a:pt x="115" y="72"/>
                  </a:lnTo>
                  <a:lnTo>
                    <a:pt x="115" y="0"/>
                  </a:lnTo>
                  <a:lnTo>
                    <a:pt x="0" y="144"/>
                  </a:lnTo>
                  <a:close/>
                </a:path>
              </a:pathLst>
            </a:custGeom>
            <a:solidFill>
              <a:srgbClr val="FFFF66"/>
            </a:solidFill>
            <a:ln w="9360">
              <a:solidFill>
                <a:srgbClr val="000000"/>
              </a:solidFill>
              <a:round/>
              <a:headEnd/>
              <a:tailEnd/>
            </a:ln>
          </p:spPr>
          <p:txBody>
            <a:bodyPr wrap="none" anchor="ctr"/>
            <a:lstStyle/>
            <a:p>
              <a:endParaRPr lang="en-NZ"/>
            </a:p>
          </p:txBody>
        </p:sp>
        <p:sp>
          <p:nvSpPr>
            <p:cNvPr id="7220" name="Freeform 306"/>
            <p:cNvSpPr>
              <a:spLocks noChangeArrowheads="1"/>
            </p:cNvSpPr>
            <p:nvPr/>
          </p:nvSpPr>
          <p:spPr bwMode="auto">
            <a:xfrm>
              <a:off x="3758" y="2437"/>
              <a:ext cx="960" cy="240"/>
            </a:xfrm>
            <a:custGeom>
              <a:avLst/>
              <a:gdLst>
                <a:gd name="T0" fmla="*/ 0 w 960"/>
                <a:gd name="T1" fmla="*/ 120 h 240"/>
                <a:gd name="T2" fmla="*/ 192 w 960"/>
                <a:gd name="T3" fmla="*/ 240 h 240"/>
                <a:gd name="T4" fmla="*/ 192 w 960"/>
                <a:gd name="T5" fmla="*/ 180 h 240"/>
                <a:gd name="T6" fmla="*/ 768 w 960"/>
                <a:gd name="T7" fmla="*/ 180 h 240"/>
                <a:gd name="T8" fmla="*/ 768 w 960"/>
                <a:gd name="T9" fmla="*/ 240 h 240"/>
                <a:gd name="T10" fmla="*/ 960 w 960"/>
                <a:gd name="T11" fmla="*/ 120 h 240"/>
                <a:gd name="T12" fmla="*/ 768 w 960"/>
                <a:gd name="T13" fmla="*/ 0 h 240"/>
                <a:gd name="T14" fmla="*/ 768 w 960"/>
                <a:gd name="T15" fmla="*/ 60 h 240"/>
                <a:gd name="T16" fmla="*/ 192 w 960"/>
                <a:gd name="T17" fmla="*/ 60 h 240"/>
                <a:gd name="T18" fmla="*/ 192 w 960"/>
                <a:gd name="T19" fmla="*/ 0 h 240"/>
                <a:gd name="T20" fmla="*/ 0 w 960"/>
                <a:gd name="T21" fmla="*/ 120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240"/>
                <a:gd name="T35" fmla="*/ 960 w 96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240">
                  <a:moveTo>
                    <a:pt x="0" y="120"/>
                  </a:moveTo>
                  <a:lnTo>
                    <a:pt x="192" y="240"/>
                  </a:lnTo>
                  <a:lnTo>
                    <a:pt x="192" y="180"/>
                  </a:lnTo>
                  <a:lnTo>
                    <a:pt x="768" y="180"/>
                  </a:lnTo>
                  <a:lnTo>
                    <a:pt x="768" y="240"/>
                  </a:lnTo>
                  <a:lnTo>
                    <a:pt x="960" y="120"/>
                  </a:lnTo>
                  <a:lnTo>
                    <a:pt x="768" y="0"/>
                  </a:lnTo>
                  <a:lnTo>
                    <a:pt x="768" y="60"/>
                  </a:lnTo>
                  <a:lnTo>
                    <a:pt x="192" y="60"/>
                  </a:lnTo>
                  <a:lnTo>
                    <a:pt x="192" y="0"/>
                  </a:lnTo>
                  <a:lnTo>
                    <a:pt x="0" y="120"/>
                  </a:lnTo>
                  <a:close/>
                </a:path>
              </a:pathLst>
            </a:custGeom>
            <a:solidFill>
              <a:srgbClr val="FFFF66"/>
            </a:solidFill>
            <a:ln w="9360">
              <a:solidFill>
                <a:srgbClr val="000000"/>
              </a:solidFill>
              <a:round/>
              <a:headEnd/>
              <a:tailEnd/>
            </a:ln>
          </p:spPr>
          <p:txBody>
            <a:bodyPr wrap="none" anchor="ctr"/>
            <a:lstStyle/>
            <a:p>
              <a:endParaRPr lang="en-NZ"/>
            </a:p>
          </p:txBody>
        </p:sp>
        <p:sp>
          <p:nvSpPr>
            <p:cNvPr id="7221" name="Rectangle 307"/>
            <p:cNvSpPr>
              <a:spLocks noChangeArrowheads="1"/>
            </p:cNvSpPr>
            <p:nvPr/>
          </p:nvSpPr>
          <p:spPr bwMode="auto">
            <a:xfrm>
              <a:off x="4731" y="2278"/>
              <a:ext cx="778"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7222" name="Rectangle 308"/>
            <p:cNvSpPr>
              <a:spLocks noChangeArrowheads="1"/>
            </p:cNvSpPr>
            <p:nvPr/>
          </p:nvSpPr>
          <p:spPr bwMode="auto">
            <a:xfrm>
              <a:off x="4798" y="2317"/>
              <a:ext cx="64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Networked</a:t>
              </a:r>
            </a:p>
          </p:txBody>
        </p:sp>
        <p:sp>
          <p:nvSpPr>
            <p:cNvPr id="7223" name="Rectangle 309"/>
            <p:cNvSpPr>
              <a:spLocks noChangeArrowheads="1"/>
            </p:cNvSpPr>
            <p:nvPr/>
          </p:nvSpPr>
          <p:spPr bwMode="auto">
            <a:xfrm>
              <a:off x="4788" y="2490"/>
              <a:ext cx="6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Interaction </a:t>
              </a:r>
            </a:p>
          </p:txBody>
        </p:sp>
        <p:sp>
          <p:nvSpPr>
            <p:cNvPr id="7224" name="Rectangle 310"/>
            <p:cNvSpPr>
              <a:spLocks noChangeArrowheads="1"/>
            </p:cNvSpPr>
            <p:nvPr/>
          </p:nvSpPr>
          <p:spPr bwMode="auto">
            <a:xfrm>
              <a:off x="4847" y="2663"/>
              <a:ext cx="5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a:solidFill>
                    <a:srgbClr val="000000"/>
                  </a:solidFill>
                </a:rPr>
                <a:t>(Maybe!)</a:t>
              </a:r>
            </a:p>
          </p:txBody>
        </p:sp>
      </p:grpSp>
    </p:spTree>
    <p:extLst>
      <p:ext uri="{BB962C8B-B14F-4D97-AF65-F5344CB8AC3E}">
        <p14:creationId xmlns:p14="http://schemas.microsoft.com/office/powerpoint/2010/main" val="9815735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1849439" y="333376"/>
            <a:ext cx="5868987" cy="398463"/>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a:solidFill>
                  <a:srgbClr val="000000"/>
                </a:solidFill>
              </a:rPr>
              <a:t>Example 2: Car Door Control, within a Larger Network</a:t>
            </a:r>
          </a:p>
        </p:txBody>
      </p:sp>
      <p:graphicFrame>
        <p:nvGraphicFramePr>
          <p:cNvPr id="9219" name="Object 2"/>
          <p:cNvGraphicFramePr>
            <a:graphicFrameLocks noChangeAspect="1"/>
          </p:cNvGraphicFramePr>
          <p:nvPr/>
        </p:nvGraphicFramePr>
        <p:xfrm>
          <a:off x="6300788" y="1412875"/>
          <a:ext cx="3783012" cy="4789488"/>
        </p:xfrm>
        <a:graphic>
          <a:graphicData uri="http://schemas.openxmlformats.org/presentationml/2006/ole">
            <mc:AlternateContent xmlns:mc="http://schemas.openxmlformats.org/markup-compatibility/2006">
              <mc:Choice xmlns:v="urn:schemas-microsoft-com:vml" Requires="v">
                <p:oleObj r:id="rId3" imgW="1966020" imgH="1966020" progId="">
                  <p:embed/>
                </p:oleObj>
              </mc:Choice>
              <mc:Fallback>
                <p:oleObj r:id="rId3" imgW="1966020" imgH="1966020" progId="">
                  <p:embed/>
                  <p:pic>
                    <p:nvPicPr>
                      <p:cNvPr id="921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1412875"/>
                        <a:ext cx="3783012" cy="47894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22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3751" y="1268414"/>
            <a:ext cx="4392613"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3476416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 y="2376805"/>
            <a:ext cx="10515600" cy="1325563"/>
          </a:xfrm>
        </p:spPr>
        <p:txBody>
          <a:bodyPr/>
          <a:lstStyle/>
          <a:p>
            <a:pPr algn="ctr"/>
            <a:r>
              <a:rPr lang="en-NZ" dirty="0"/>
              <a:t>Architecture of embedded systems</a:t>
            </a:r>
            <a:br>
              <a:rPr lang="en-NZ" dirty="0"/>
            </a:br>
            <a:endParaRPr lang="en-NZ" dirty="0"/>
          </a:p>
        </p:txBody>
      </p:sp>
    </p:spTree>
    <p:extLst>
      <p:ext uri="{BB962C8B-B14F-4D97-AF65-F5344CB8AC3E}">
        <p14:creationId xmlns:p14="http://schemas.microsoft.com/office/powerpoint/2010/main" val="656952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2063750" y="5734051"/>
            <a:ext cx="8229600" cy="703263"/>
          </a:xfrm>
          <a:prstGeom prst="rect">
            <a:avLst/>
          </a:prstGeom>
          <a:noFill/>
          <a:ln w="9360">
            <a:solidFill>
              <a:srgbClr val="3333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lgn="ctr">
              <a:buClrTx/>
              <a:buFontTx/>
              <a:buNone/>
            </a:pPr>
            <a:r>
              <a:rPr lang="en-US" altLang="en-US" sz="2000" b="1" i="1" dirty="0">
                <a:solidFill>
                  <a:srgbClr val="000000"/>
                </a:solidFill>
              </a:rPr>
              <a:t>An embedded system is a system whose principal function is not computational, but which is controlled by a computer embedded within it.</a:t>
            </a:r>
          </a:p>
        </p:txBody>
      </p:sp>
      <p:sp>
        <p:nvSpPr>
          <p:cNvPr id="13315" name="Text Box 2"/>
          <p:cNvSpPr txBox="1">
            <a:spLocks noChangeArrowheads="1"/>
          </p:cNvSpPr>
          <p:nvPr/>
        </p:nvSpPr>
        <p:spPr bwMode="auto">
          <a:xfrm>
            <a:off x="1847851" y="333376"/>
            <a:ext cx="3063875" cy="703263"/>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lgn="ctr">
              <a:buClrTx/>
              <a:buFontTx/>
              <a:buNone/>
            </a:pPr>
            <a:r>
              <a:rPr lang="en-US" altLang="en-US" sz="2000">
                <a:solidFill>
                  <a:srgbClr val="000000"/>
                </a:solidFill>
              </a:rPr>
              <a:t>The Embedded System – Generic Block Diagram</a:t>
            </a:r>
          </a:p>
        </p:txBody>
      </p:sp>
      <p:graphicFrame>
        <p:nvGraphicFramePr>
          <p:cNvPr id="13316" name="Object 3"/>
          <p:cNvGraphicFramePr>
            <a:graphicFrameLocks noChangeAspect="1"/>
          </p:cNvGraphicFramePr>
          <p:nvPr/>
        </p:nvGraphicFramePr>
        <p:xfrm>
          <a:off x="2208213" y="755650"/>
          <a:ext cx="8856662" cy="5030788"/>
        </p:xfrm>
        <a:graphic>
          <a:graphicData uri="http://schemas.openxmlformats.org/presentationml/2006/ole">
            <mc:AlternateContent xmlns:mc="http://schemas.openxmlformats.org/markup-compatibility/2006">
              <mc:Choice xmlns:v="urn:schemas-microsoft-com:vml" Requires="v">
                <p:oleObj r:id="rId3" imgW="6969240" imgH="3953160" progId="">
                  <p:embed/>
                </p:oleObj>
              </mc:Choice>
              <mc:Fallback>
                <p:oleObj r:id="rId3" imgW="6969240" imgH="3953160" progId="">
                  <p:embed/>
                  <p:pic>
                    <p:nvPicPr>
                      <p:cNvPr id="1331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755650"/>
                        <a:ext cx="8856662" cy="5030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383950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1974851" y="319088"/>
            <a:ext cx="2925763" cy="398462"/>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a:solidFill>
                  <a:srgbClr val="000000"/>
                </a:solidFill>
              </a:rPr>
              <a:t>Some Computer Essentials</a:t>
            </a:r>
          </a:p>
        </p:txBody>
      </p:sp>
      <p:sp>
        <p:nvSpPr>
          <p:cNvPr id="17412" name="Text Box 3"/>
          <p:cNvSpPr txBox="1">
            <a:spLocks noChangeArrowheads="1"/>
          </p:cNvSpPr>
          <p:nvPr/>
        </p:nvSpPr>
        <p:spPr bwMode="auto">
          <a:xfrm>
            <a:off x="2035176" y="1146175"/>
            <a:ext cx="6537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GB" altLang="en-US" sz="1800">
                <a:solidFill>
                  <a:srgbClr val="000000"/>
                </a:solidFill>
              </a:rPr>
              <a:t>A computer can be simplified down to the essential elements shown. </a:t>
            </a:r>
          </a:p>
        </p:txBody>
      </p:sp>
      <p:grpSp>
        <p:nvGrpSpPr>
          <p:cNvPr id="17413" name="Group 4"/>
          <p:cNvGrpSpPr>
            <a:grpSpLocks/>
          </p:cNvGrpSpPr>
          <p:nvPr/>
        </p:nvGrpSpPr>
        <p:grpSpPr bwMode="auto">
          <a:xfrm>
            <a:off x="1995489" y="1852613"/>
            <a:ext cx="7546975" cy="2513012"/>
            <a:chOff x="297" y="1167"/>
            <a:chExt cx="4754" cy="1583"/>
          </a:xfrm>
        </p:grpSpPr>
        <p:sp>
          <p:nvSpPr>
            <p:cNvPr id="17414" name="Freeform 5"/>
            <p:cNvSpPr>
              <a:spLocks noChangeArrowheads="1"/>
            </p:cNvSpPr>
            <p:nvPr/>
          </p:nvSpPr>
          <p:spPr bwMode="auto">
            <a:xfrm>
              <a:off x="2788" y="1167"/>
              <a:ext cx="996" cy="1584"/>
            </a:xfrm>
            <a:custGeom>
              <a:avLst/>
              <a:gdLst>
                <a:gd name="T0" fmla="*/ 149 w 1992"/>
                <a:gd name="T1" fmla="*/ 1 h 3170"/>
                <a:gd name="T2" fmla="*/ 117 w 1992"/>
                <a:gd name="T3" fmla="*/ 8 h 3170"/>
                <a:gd name="T4" fmla="*/ 87 w 1992"/>
                <a:gd name="T5" fmla="*/ 20 h 3170"/>
                <a:gd name="T6" fmla="*/ 60 w 1992"/>
                <a:gd name="T7" fmla="*/ 38 h 3170"/>
                <a:gd name="T8" fmla="*/ 38 w 1992"/>
                <a:gd name="T9" fmla="*/ 60 h 3170"/>
                <a:gd name="T10" fmla="*/ 20 w 1992"/>
                <a:gd name="T11" fmla="*/ 87 h 3170"/>
                <a:gd name="T12" fmla="*/ 8 w 1992"/>
                <a:gd name="T13" fmla="*/ 117 h 3170"/>
                <a:gd name="T14" fmla="*/ 1 w 1992"/>
                <a:gd name="T15" fmla="*/ 149 h 3170"/>
                <a:gd name="T16" fmla="*/ 0 w 1992"/>
                <a:gd name="T17" fmla="*/ 1418 h 3170"/>
                <a:gd name="T18" fmla="*/ 4 w 1992"/>
                <a:gd name="T19" fmla="*/ 1451 h 3170"/>
                <a:gd name="T20" fmla="*/ 13 w 1992"/>
                <a:gd name="T21" fmla="*/ 1482 h 3170"/>
                <a:gd name="T22" fmla="*/ 28 w 1992"/>
                <a:gd name="T23" fmla="*/ 1510 h 3170"/>
                <a:gd name="T24" fmla="*/ 49 w 1992"/>
                <a:gd name="T25" fmla="*/ 1535 h 3170"/>
                <a:gd name="T26" fmla="*/ 74 w 1992"/>
                <a:gd name="T27" fmla="*/ 1556 h 3170"/>
                <a:gd name="T28" fmla="*/ 102 w 1992"/>
                <a:gd name="T29" fmla="*/ 1571 h 3170"/>
                <a:gd name="T30" fmla="*/ 133 w 1992"/>
                <a:gd name="T31" fmla="*/ 1580 h 3170"/>
                <a:gd name="T32" fmla="*/ 166 w 1992"/>
                <a:gd name="T33" fmla="*/ 1584 h 3170"/>
                <a:gd name="T34" fmla="*/ 847 w 1992"/>
                <a:gd name="T35" fmla="*/ 1583 h 3170"/>
                <a:gd name="T36" fmla="*/ 879 w 1992"/>
                <a:gd name="T37" fmla="*/ 1576 h 3170"/>
                <a:gd name="T38" fmla="*/ 910 w 1992"/>
                <a:gd name="T39" fmla="*/ 1564 h 3170"/>
                <a:gd name="T40" fmla="*/ 936 w 1992"/>
                <a:gd name="T41" fmla="*/ 1546 h 3170"/>
                <a:gd name="T42" fmla="*/ 959 w 1992"/>
                <a:gd name="T43" fmla="*/ 1524 h 3170"/>
                <a:gd name="T44" fmla="*/ 977 w 1992"/>
                <a:gd name="T45" fmla="*/ 1497 h 3170"/>
                <a:gd name="T46" fmla="*/ 989 w 1992"/>
                <a:gd name="T47" fmla="*/ 1467 h 3170"/>
                <a:gd name="T48" fmla="*/ 995 w 1992"/>
                <a:gd name="T49" fmla="*/ 1435 h 3170"/>
                <a:gd name="T50" fmla="*/ 996 w 1992"/>
                <a:gd name="T51" fmla="*/ 166 h 3170"/>
                <a:gd name="T52" fmla="*/ 993 w 1992"/>
                <a:gd name="T53" fmla="*/ 133 h 3170"/>
                <a:gd name="T54" fmla="*/ 983 w 1992"/>
                <a:gd name="T55" fmla="*/ 102 h 3170"/>
                <a:gd name="T56" fmla="*/ 968 w 1992"/>
                <a:gd name="T57" fmla="*/ 74 h 3170"/>
                <a:gd name="T58" fmla="*/ 947 w 1992"/>
                <a:gd name="T59" fmla="*/ 49 h 3170"/>
                <a:gd name="T60" fmla="*/ 923 w 1992"/>
                <a:gd name="T61" fmla="*/ 28 h 3170"/>
                <a:gd name="T62" fmla="*/ 895 w 1992"/>
                <a:gd name="T63" fmla="*/ 13 h 3170"/>
                <a:gd name="T64" fmla="*/ 863 w 1992"/>
                <a:gd name="T65" fmla="*/ 4 h 3170"/>
                <a:gd name="T66" fmla="*/ 830 w 1992"/>
                <a:gd name="T67" fmla="*/ 0 h 31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92"/>
                <a:gd name="T103" fmla="*/ 0 h 3170"/>
                <a:gd name="T104" fmla="*/ 1992 w 1992"/>
                <a:gd name="T105" fmla="*/ 3170 h 31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92" h="3170">
                  <a:moveTo>
                    <a:pt x="332" y="0"/>
                  </a:moveTo>
                  <a:lnTo>
                    <a:pt x="298" y="2"/>
                  </a:lnTo>
                  <a:lnTo>
                    <a:pt x="266" y="8"/>
                  </a:lnTo>
                  <a:lnTo>
                    <a:pt x="234" y="16"/>
                  </a:lnTo>
                  <a:lnTo>
                    <a:pt x="203" y="27"/>
                  </a:lnTo>
                  <a:lnTo>
                    <a:pt x="173" y="40"/>
                  </a:lnTo>
                  <a:lnTo>
                    <a:pt x="147" y="57"/>
                  </a:lnTo>
                  <a:lnTo>
                    <a:pt x="120" y="76"/>
                  </a:lnTo>
                  <a:lnTo>
                    <a:pt x="98" y="99"/>
                  </a:lnTo>
                  <a:lnTo>
                    <a:pt x="75" y="121"/>
                  </a:lnTo>
                  <a:lnTo>
                    <a:pt x="56" y="148"/>
                  </a:lnTo>
                  <a:lnTo>
                    <a:pt x="39" y="174"/>
                  </a:lnTo>
                  <a:lnTo>
                    <a:pt x="26" y="204"/>
                  </a:lnTo>
                  <a:lnTo>
                    <a:pt x="15" y="234"/>
                  </a:lnTo>
                  <a:lnTo>
                    <a:pt x="7" y="266"/>
                  </a:lnTo>
                  <a:lnTo>
                    <a:pt x="2" y="298"/>
                  </a:lnTo>
                  <a:lnTo>
                    <a:pt x="0" y="332"/>
                  </a:lnTo>
                  <a:lnTo>
                    <a:pt x="0" y="2838"/>
                  </a:lnTo>
                  <a:lnTo>
                    <a:pt x="2" y="2872"/>
                  </a:lnTo>
                  <a:lnTo>
                    <a:pt x="7" y="2904"/>
                  </a:lnTo>
                  <a:lnTo>
                    <a:pt x="15" y="2936"/>
                  </a:lnTo>
                  <a:lnTo>
                    <a:pt x="26" y="2966"/>
                  </a:lnTo>
                  <a:lnTo>
                    <a:pt x="39" y="2996"/>
                  </a:lnTo>
                  <a:lnTo>
                    <a:pt x="56" y="3022"/>
                  </a:lnTo>
                  <a:lnTo>
                    <a:pt x="75" y="3049"/>
                  </a:lnTo>
                  <a:lnTo>
                    <a:pt x="98" y="3071"/>
                  </a:lnTo>
                  <a:lnTo>
                    <a:pt x="120" y="3094"/>
                  </a:lnTo>
                  <a:lnTo>
                    <a:pt x="147" y="3113"/>
                  </a:lnTo>
                  <a:lnTo>
                    <a:pt x="173" y="3130"/>
                  </a:lnTo>
                  <a:lnTo>
                    <a:pt x="203" y="3143"/>
                  </a:lnTo>
                  <a:lnTo>
                    <a:pt x="234" y="3154"/>
                  </a:lnTo>
                  <a:lnTo>
                    <a:pt x="266" y="3162"/>
                  </a:lnTo>
                  <a:lnTo>
                    <a:pt x="298" y="3168"/>
                  </a:lnTo>
                  <a:lnTo>
                    <a:pt x="332" y="3170"/>
                  </a:lnTo>
                  <a:lnTo>
                    <a:pt x="1660" y="3170"/>
                  </a:lnTo>
                  <a:lnTo>
                    <a:pt x="1694" y="3168"/>
                  </a:lnTo>
                  <a:lnTo>
                    <a:pt x="1726" y="3162"/>
                  </a:lnTo>
                  <a:lnTo>
                    <a:pt x="1758" y="3154"/>
                  </a:lnTo>
                  <a:lnTo>
                    <a:pt x="1789" y="3143"/>
                  </a:lnTo>
                  <a:lnTo>
                    <a:pt x="1819" y="3130"/>
                  </a:lnTo>
                  <a:lnTo>
                    <a:pt x="1845" y="3113"/>
                  </a:lnTo>
                  <a:lnTo>
                    <a:pt x="1872" y="3094"/>
                  </a:lnTo>
                  <a:lnTo>
                    <a:pt x="1894" y="3071"/>
                  </a:lnTo>
                  <a:lnTo>
                    <a:pt x="1917" y="3049"/>
                  </a:lnTo>
                  <a:lnTo>
                    <a:pt x="1936" y="3022"/>
                  </a:lnTo>
                  <a:lnTo>
                    <a:pt x="1953" y="2996"/>
                  </a:lnTo>
                  <a:lnTo>
                    <a:pt x="1966" y="2966"/>
                  </a:lnTo>
                  <a:lnTo>
                    <a:pt x="1977" y="2936"/>
                  </a:lnTo>
                  <a:lnTo>
                    <a:pt x="1985" y="2904"/>
                  </a:lnTo>
                  <a:lnTo>
                    <a:pt x="1990" y="2872"/>
                  </a:lnTo>
                  <a:lnTo>
                    <a:pt x="1992" y="2838"/>
                  </a:lnTo>
                  <a:lnTo>
                    <a:pt x="1992" y="332"/>
                  </a:lnTo>
                  <a:lnTo>
                    <a:pt x="1990" y="298"/>
                  </a:lnTo>
                  <a:lnTo>
                    <a:pt x="1985" y="266"/>
                  </a:lnTo>
                  <a:lnTo>
                    <a:pt x="1977" y="234"/>
                  </a:lnTo>
                  <a:lnTo>
                    <a:pt x="1966" y="204"/>
                  </a:lnTo>
                  <a:lnTo>
                    <a:pt x="1953" y="174"/>
                  </a:lnTo>
                  <a:lnTo>
                    <a:pt x="1936" y="148"/>
                  </a:lnTo>
                  <a:lnTo>
                    <a:pt x="1917" y="121"/>
                  </a:lnTo>
                  <a:lnTo>
                    <a:pt x="1894" y="99"/>
                  </a:lnTo>
                  <a:lnTo>
                    <a:pt x="1872" y="76"/>
                  </a:lnTo>
                  <a:lnTo>
                    <a:pt x="1845" y="57"/>
                  </a:lnTo>
                  <a:lnTo>
                    <a:pt x="1819" y="40"/>
                  </a:lnTo>
                  <a:lnTo>
                    <a:pt x="1789" y="27"/>
                  </a:lnTo>
                  <a:lnTo>
                    <a:pt x="1758" y="16"/>
                  </a:lnTo>
                  <a:lnTo>
                    <a:pt x="1726" y="8"/>
                  </a:lnTo>
                  <a:lnTo>
                    <a:pt x="1694" y="2"/>
                  </a:lnTo>
                  <a:lnTo>
                    <a:pt x="1660" y="0"/>
                  </a:lnTo>
                  <a:lnTo>
                    <a:pt x="332" y="0"/>
                  </a:lnTo>
                  <a:close/>
                </a:path>
              </a:pathLst>
            </a:custGeom>
            <a:solidFill>
              <a:srgbClr val="FFFF66"/>
            </a:solidFill>
            <a:ln w="28440">
              <a:solidFill>
                <a:srgbClr val="FF3300"/>
              </a:solidFill>
              <a:round/>
              <a:headEnd/>
              <a:tailEnd/>
            </a:ln>
          </p:spPr>
          <p:txBody>
            <a:bodyPr wrap="none" anchor="ctr"/>
            <a:lstStyle/>
            <a:p>
              <a:endParaRPr lang="en-NZ"/>
            </a:p>
          </p:txBody>
        </p:sp>
        <p:sp>
          <p:nvSpPr>
            <p:cNvPr id="17415" name="Rectangle 6"/>
            <p:cNvSpPr>
              <a:spLocks noChangeArrowheads="1"/>
            </p:cNvSpPr>
            <p:nvPr/>
          </p:nvSpPr>
          <p:spPr bwMode="auto">
            <a:xfrm>
              <a:off x="2997" y="1646"/>
              <a:ext cx="58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a:solidFill>
                    <a:srgbClr val="000000"/>
                  </a:solidFill>
                </a:rPr>
                <a:t>Central </a:t>
              </a:r>
            </a:p>
          </p:txBody>
        </p:sp>
        <p:sp>
          <p:nvSpPr>
            <p:cNvPr id="17416" name="Rectangle 7"/>
            <p:cNvSpPr>
              <a:spLocks noChangeArrowheads="1"/>
            </p:cNvSpPr>
            <p:nvPr/>
          </p:nvSpPr>
          <p:spPr bwMode="auto">
            <a:xfrm>
              <a:off x="2870" y="1863"/>
              <a:ext cx="84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a:solidFill>
                    <a:srgbClr val="000000"/>
                  </a:solidFill>
                </a:rPr>
                <a:t>Processing </a:t>
              </a:r>
            </a:p>
          </p:txBody>
        </p:sp>
        <p:sp>
          <p:nvSpPr>
            <p:cNvPr id="17417" name="Rectangle 8"/>
            <p:cNvSpPr>
              <a:spLocks noChangeArrowheads="1"/>
            </p:cNvSpPr>
            <p:nvPr/>
          </p:nvSpPr>
          <p:spPr bwMode="auto">
            <a:xfrm>
              <a:off x="2865" y="2080"/>
              <a:ext cx="85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a:solidFill>
                    <a:srgbClr val="000000"/>
                  </a:solidFill>
                </a:rPr>
                <a:t>Unit (CPU)</a:t>
              </a:r>
            </a:p>
          </p:txBody>
        </p:sp>
        <p:sp>
          <p:nvSpPr>
            <p:cNvPr id="17418" name="Freeform 9"/>
            <p:cNvSpPr>
              <a:spLocks noChangeArrowheads="1"/>
            </p:cNvSpPr>
            <p:nvPr/>
          </p:nvSpPr>
          <p:spPr bwMode="auto">
            <a:xfrm>
              <a:off x="4282" y="1167"/>
              <a:ext cx="770" cy="679"/>
            </a:xfrm>
            <a:custGeom>
              <a:avLst/>
              <a:gdLst>
                <a:gd name="T0" fmla="*/ 113 w 1540"/>
                <a:gd name="T1" fmla="*/ 0 h 1359"/>
                <a:gd name="T2" fmla="*/ 102 w 1540"/>
                <a:gd name="T3" fmla="*/ 1 h 1359"/>
                <a:gd name="T4" fmla="*/ 91 w 1540"/>
                <a:gd name="T5" fmla="*/ 2 h 1359"/>
                <a:gd name="T6" fmla="*/ 79 w 1540"/>
                <a:gd name="T7" fmla="*/ 5 h 1359"/>
                <a:gd name="T8" fmla="*/ 69 w 1540"/>
                <a:gd name="T9" fmla="*/ 9 h 1359"/>
                <a:gd name="T10" fmla="*/ 60 w 1540"/>
                <a:gd name="T11" fmla="*/ 14 h 1359"/>
                <a:gd name="T12" fmla="*/ 50 w 1540"/>
                <a:gd name="T13" fmla="*/ 20 h 1359"/>
                <a:gd name="T14" fmla="*/ 33 w 1540"/>
                <a:gd name="T15" fmla="*/ 33 h 1359"/>
                <a:gd name="T16" fmla="*/ 20 w 1540"/>
                <a:gd name="T17" fmla="*/ 50 h 1359"/>
                <a:gd name="T18" fmla="*/ 14 w 1540"/>
                <a:gd name="T19" fmla="*/ 59 h 1359"/>
                <a:gd name="T20" fmla="*/ 10 w 1540"/>
                <a:gd name="T21" fmla="*/ 69 h 1359"/>
                <a:gd name="T22" fmla="*/ 5 w 1540"/>
                <a:gd name="T23" fmla="*/ 79 h 1359"/>
                <a:gd name="T24" fmla="*/ 2 w 1540"/>
                <a:gd name="T25" fmla="*/ 91 h 1359"/>
                <a:gd name="T26" fmla="*/ 1 w 1540"/>
                <a:gd name="T27" fmla="*/ 102 h 1359"/>
                <a:gd name="T28" fmla="*/ 0 w 1540"/>
                <a:gd name="T29" fmla="*/ 113 h 1359"/>
                <a:gd name="T30" fmla="*/ 0 w 1540"/>
                <a:gd name="T31" fmla="*/ 566 h 1359"/>
                <a:gd name="T32" fmla="*/ 1 w 1540"/>
                <a:gd name="T33" fmla="*/ 577 h 1359"/>
                <a:gd name="T34" fmla="*/ 2 w 1540"/>
                <a:gd name="T35" fmla="*/ 589 h 1359"/>
                <a:gd name="T36" fmla="*/ 5 w 1540"/>
                <a:gd name="T37" fmla="*/ 600 h 1359"/>
                <a:gd name="T38" fmla="*/ 10 w 1540"/>
                <a:gd name="T39" fmla="*/ 610 h 1359"/>
                <a:gd name="T40" fmla="*/ 14 w 1540"/>
                <a:gd name="T41" fmla="*/ 620 h 1359"/>
                <a:gd name="T42" fmla="*/ 20 w 1540"/>
                <a:gd name="T43" fmla="*/ 629 h 1359"/>
                <a:gd name="T44" fmla="*/ 33 w 1540"/>
                <a:gd name="T45" fmla="*/ 646 h 1359"/>
                <a:gd name="T46" fmla="*/ 50 w 1540"/>
                <a:gd name="T47" fmla="*/ 659 h 1359"/>
                <a:gd name="T48" fmla="*/ 60 w 1540"/>
                <a:gd name="T49" fmla="*/ 665 h 1359"/>
                <a:gd name="T50" fmla="*/ 69 w 1540"/>
                <a:gd name="T51" fmla="*/ 671 h 1359"/>
                <a:gd name="T52" fmla="*/ 79 w 1540"/>
                <a:gd name="T53" fmla="*/ 674 h 1359"/>
                <a:gd name="T54" fmla="*/ 91 w 1540"/>
                <a:gd name="T55" fmla="*/ 677 h 1359"/>
                <a:gd name="T56" fmla="*/ 102 w 1540"/>
                <a:gd name="T57" fmla="*/ 678 h 1359"/>
                <a:gd name="T58" fmla="*/ 113 w 1540"/>
                <a:gd name="T59" fmla="*/ 679 h 1359"/>
                <a:gd name="T60" fmla="*/ 657 w 1540"/>
                <a:gd name="T61" fmla="*/ 679 h 1359"/>
                <a:gd name="T62" fmla="*/ 668 w 1540"/>
                <a:gd name="T63" fmla="*/ 678 h 1359"/>
                <a:gd name="T64" fmla="*/ 679 w 1540"/>
                <a:gd name="T65" fmla="*/ 677 h 1359"/>
                <a:gd name="T66" fmla="*/ 691 w 1540"/>
                <a:gd name="T67" fmla="*/ 674 h 1359"/>
                <a:gd name="T68" fmla="*/ 701 w 1540"/>
                <a:gd name="T69" fmla="*/ 671 h 1359"/>
                <a:gd name="T70" fmla="*/ 711 w 1540"/>
                <a:gd name="T71" fmla="*/ 665 h 1359"/>
                <a:gd name="T72" fmla="*/ 720 w 1540"/>
                <a:gd name="T73" fmla="*/ 659 h 1359"/>
                <a:gd name="T74" fmla="*/ 737 w 1540"/>
                <a:gd name="T75" fmla="*/ 646 h 1359"/>
                <a:gd name="T76" fmla="*/ 750 w 1540"/>
                <a:gd name="T77" fmla="*/ 629 h 1359"/>
                <a:gd name="T78" fmla="*/ 756 w 1540"/>
                <a:gd name="T79" fmla="*/ 620 h 1359"/>
                <a:gd name="T80" fmla="*/ 762 w 1540"/>
                <a:gd name="T81" fmla="*/ 610 h 1359"/>
                <a:gd name="T82" fmla="*/ 765 w 1540"/>
                <a:gd name="T83" fmla="*/ 600 h 1359"/>
                <a:gd name="T84" fmla="*/ 768 w 1540"/>
                <a:gd name="T85" fmla="*/ 589 h 1359"/>
                <a:gd name="T86" fmla="*/ 769 w 1540"/>
                <a:gd name="T87" fmla="*/ 577 h 1359"/>
                <a:gd name="T88" fmla="*/ 770 w 1540"/>
                <a:gd name="T89" fmla="*/ 566 h 1359"/>
                <a:gd name="T90" fmla="*/ 770 w 1540"/>
                <a:gd name="T91" fmla="*/ 113 h 1359"/>
                <a:gd name="T92" fmla="*/ 769 w 1540"/>
                <a:gd name="T93" fmla="*/ 102 h 1359"/>
                <a:gd name="T94" fmla="*/ 768 w 1540"/>
                <a:gd name="T95" fmla="*/ 91 h 1359"/>
                <a:gd name="T96" fmla="*/ 765 w 1540"/>
                <a:gd name="T97" fmla="*/ 79 h 1359"/>
                <a:gd name="T98" fmla="*/ 762 w 1540"/>
                <a:gd name="T99" fmla="*/ 69 h 1359"/>
                <a:gd name="T100" fmla="*/ 756 w 1540"/>
                <a:gd name="T101" fmla="*/ 59 h 1359"/>
                <a:gd name="T102" fmla="*/ 750 w 1540"/>
                <a:gd name="T103" fmla="*/ 50 h 1359"/>
                <a:gd name="T104" fmla="*/ 737 w 1540"/>
                <a:gd name="T105" fmla="*/ 33 h 1359"/>
                <a:gd name="T106" fmla="*/ 720 w 1540"/>
                <a:gd name="T107" fmla="*/ 20 h 1359"/>
                <a:gd name="T108" fmla="*/ 711 w 1540"/>
                <a:gd name="T109" fmla="*/ 14 h 1359"/>
                <a:gd name="T110" fmla="*/ 701 w 1540"/>
                <a:gd name="T111" fmla="*/ 9 h 1359"/>
                <a:gd name="T112" fmla="*/ 691 w 1540"/>
                <a:gd name="T113" fmla="*/ 5 h 1359"/>
                <a:gd name="T114" fmla="*/ 679 w 1540"/>
                <a:gd name="T115" fmla="*/ 2 h 1359"/>
                <a:gd name="T116" fmla="*/ 668 w 1540"/>
                <a:gd name="T117" fmla="*/ 1 h 1359"/>
                <a:gd name="T118" fmla="*/ 657 w 1540"/>
                <a:gd name="T119" fmla="*/ 0 h 1359"/>
                <a:gd name="T120" fmla="*/ 113 w 1540"/>
                <a:gd name="T121" fmla="*/ 0 h 13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0"/>
                <a:gd name="T184" fmla="*/ 0 h 1359"/>
                <a:gd name="T185" fmla="*/ 1540 w 1540"/>
                <a:gd name="T186" fmla="*/ 1359 h 13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0" h="1359">
                  <a:moveTo>
                    <a:pt x="226" y="0"/>
                  </a:moveTo>
                  <a:lnTo>
                    <a:pt x="204" y="2"/>
                  </a:lnTo>
                  <a:lnTo>
                    <a:pt x="181" y="4"/>
                  </a:lnTo>
                  <a:lnTo>
                    <a:pt x="158" y="10"/>
                  </a:lnTo>
                  <a:lnTo>
                    <a:pt x="137" y="19"/>
                  </a:lnTo>
                  <a:lnTo>
                    <a:pt x="119" y="29"/>
                  </a:lnTo>
                  <a:lnTo>
                    <a:pt x="100" y="40"/>
                  </a:lnTo>
                  <a:lnTo>
                    <a:pt x="66" y="66"/>
                  </a:lnTo>
                  <a:lnTo>
                    <a:pt x="39" y="100"/>
                  </a:lnTo>
                  <a:lnTo>
                    <a:pt x="28" y="119"/>
                  </a:lnTo>
                  <a:lnTo>
                    <a:pt x="19" y="138"/>
                  </a:lnTo>
                  <a:lnTo>
                    <a:pt x="9" y="159"/>
                  </a:lnTo>
                  <a:lnTo>
                    <a:pt x="3" y="182"/>
                  </a:lnTo>
                  <a:lnTo>
                    <a:pt x="2" y="204"/>
                  </a:lnTo>
                  <a:lnTo>
                    <a:pt x="0" y="227"/>
                  </a:lnTo>
                  <a:lnTo>
                    <a:pt x="0" y="1132"/>
                  </a:lnTo>
                  <a:lnTo>
                    <a:pt x="2" y="1155"/>
                  </a:lnTo>
                  <a:lnTo>
                    <a:pt x="3" y="1178"/>
                  </a:lnTo>
                  <a:lnTo>
                    <a:pt x="9" y="1200"/>
                  </a:lnTo>
                  <a:lnTo>
                    <a:pt x="19" y="1221"/>
                  </a:lnTo>
                  <a:lnTo>
                    <a:pt x="28" y="1240"/>
                  </a:lnTo>
                  <a:lnTo>
                    <a:pt x="39" y="1259"/>
                  </a:lnTo>
                  <a:lnTo>
                    <a:pt x="66" y="1293"/>
                  </a:lnTo>
                  <a:lnTo>
                    <a:pt x="100" y="1319"/>
                  </a:lnTo>
                  <a:lnTo>
                    <a:pt x="119" y="1330"/>
                  </a:lnTo>
                  <a:lnTo>
                    <a:pt x="137" y="1342"/>
                  </a:lnTo>
                  <a:lnTo>
                    <a:pt x="158" y="1349"/>
                  </a:lnTo>
                  <a:lnTo>
                    <a:pt x="181" y="1355"/>
                  </a:lnTo>
                  <a:lnTo>
                    <a:pt x="204" y="1357"/>
                  </a:lnTo>
                  <a:lnTo>
                    <a:pt x="226" y="1359"/>
                  </a:lnTo>
                  <a:lnTo>
                    <a:pt x="1313" y="1359"/>
                  </a:lnTo>
                  <a:lnTo>
                    <a:pt x="1336" y="1357"/>
                  </a:lnTo>
                  <a:lnTo>
                    <a:pt x="1358" y="1355"/>
                  </a:lnTo>
                  <a:lnTo>
                    <a:pt x="1381" y="1349"/>
                  </a:lnTo>
                  <a:lnTo>
                    <a:pt x="1402" y="1342"/>
                  </a:lnTo>
                  <a:lnTo>
                    <a:pt x="1421" y="1330"/>
                  </a:lnTo>
                  <a:lnTo>
                    <a:pt x="1440" y="1319"/>
                  </a:lnTo>
                  <a:lnTo>
                    <a:pt x="1474" y="1293"/>
                  </a:lnTo>
                  <a:lnTo>
                    <a:pt x="1500" y="1259"/>
                  </a:lnTo>
                  <a:lnTo>
                    <a:pt x="1511" y="1240"/>
                  </a:lnTo>
                  <a:lnTo>
                    <a:pt x="1523" y="1221"/>
                  </a:lnTo>
                  <a:lnTo>
                    <a:pt x="1530" y="1200"/>
                  </a:lnTo>
                  <a:lnTo>
                    <a:pt x="1536" y="1178"/>
                  </a:lnTo>
                  <a:lnTo>
                    <a:pt x="1538" y="1155"/>
                  </a:lnTo>
                  <a:lnTo>
                    <a:pt x="1540" y="1132"/>
                  </a:lnTo>
                  <a:lnTo>
                    <a:pt x="1540" y="227"/>
                  </a:lnTo>
                  <a:lnTo>
                    <a:pt x="1538" y="204"/>
                  </a:lnTo>
                  <a:lnTo>
                    <a:pt x="1536" y="182"/>
                  </a:lnTo>
                  <a:lnTo>
                    <a:pt x="1530" y="159"/>
                  </a:lnTo>
                  <a:lnTo>
                    <a:pt x="1523" y="138"/>
                  </a:lnTo>
                  <a:lnTo>
                    <a:pt x="1511" y="119"/>
                  </a:lnTo>
                  <a:lnTo>
                    <a:pt x="1500" y="100"/>
                  </a:lnTo>
                  <a:lnTo>
                    <a:pt x="1474" y="66"/>
                  </a:lnTo>
                  <a:lnTo>
                    <a:pt x="1440" y="40"/>
                  </a:lnTo>
                  <a:lnTo>
                    <a:pt x="1421" y="29"/>
                  </a:lnTo>
                  <a:lnTo>
                    <a:pt x="1402" y="19"/>
                  </a:lnTo>
                  <a:lnTo>
                    <a:pt x="1381" y="10"/>
                  </a:lnTo>
                  <a:lnTo>
                    <a:pt x="1358" y="4"/>
                  </a:lnTo>
                  <a:lnTo>
                    <a:pt x="1336" y="2"/>
                  </a:lnTo>
                  <a:lnTo>
                    <a:pt x="1313" y="0"/>
                  </a:lnTo>
                  <a:lnTo>
                    <a:pt x="226" y="0"/>
                  </a:lnTo>
                  <a:close/>
                </a:path>
              </a:pathLst>
            </a:custGeom>
            <a:solidFill>
              <a:srgbClr val="FFFF66"/>
            </a:solidFill>
            <a:ln w="28440">
              <a:solidFill>
                <a:srgbClr val="FF3300"/>
              </a:solidFill>
              <a:round/>
              <a:headEnd/>
              <a:tailEnd/>
            </a:ln>
          </p:spPr>
          <p:txBody>
            <a:bodyPr wrap="none" anchor="ctr"/>
            <a:lstStyle/>
            <a:p>
              <a:endParaRPr lang="en-NZ"/>
            </a:p>
          </p:txBody>
        </p:sp>
        <p:sp>
          <p:nvSpPr>
            <p:cNvPr id="17419" name="Rectangle 10"/>
            <p:cNvSpPr>
              <a:spLocks noChangeArrowheads="1"/>
            </p:cNvSpPr>
            <p:nvPr/>
          </p:nvSpPr>
          <p:spPr bwMode="auto">
            <a:xfrm>
              <a:off x="4497" y="1302"/>
              <a:ext cx="34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a:solidFill>
                    <a:srgbClr val="000000"/>
                  </a:solidFill>
                </a:rPr>
                <a:t>Data</a:t>
              </a:r>
            </a:p>
          </p:txBody>
        </p:sp>
        <p:sp>
          <p:nvSpPr>
            <p:cNvPr id="17420" name="Rectangle 11"/>
            <p:cNvSpPr>
              <a:spLocks noChangeArrowheads="1"/>
            </p:cNvSpPr>
            <p:nvPr/>
          </p:nvSpPr>
          <p:spPr bwMode="auto">
            <a:xfrm>
              <a:off x="4356" y="1519"/>
              <a:ext cx="6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a:solidFill>
                    <a:srgbClr val="000000"/>
                  </a:solidFill>
                </a:rPr>
                <a:t>Memory</a:t>
              </a:r>
            </a:p>
          </p:txBody>
        </p:sp>
        <p:sp>
          <p:nvSpPr>
            <p:cNvPr id="17421" name="Freeform 12"/>
            <p:cNvSpPr>
              <a:spLocks noChangeArrowheads="1"/>
            </p:cNvSpPr>
            <p:nvPr/>
          </p:nvSpPr>
          <p:spPr bwMode="auto">
            <a:xfrm>
              <a:off x="1520" y="1303"/>
              <a:ext cx="770" cy="1312"/>
            </a:xfrm>
            <a:custGeom>
              <a:avLst/>
              <a:gdLst>
                <a:gd name="T0" fmla="*/ 116 w 1540"/>
                <a:gd name="T1" fmla="*/ 1 h 2626"/>
                <a:gd name="T2" fmla="*/ 91 w 1540"/>
                <a:gd name="T3" fmla="*/ 5 h 2626"/>
                <a:gd name="T4" fmla="*/ 67 w 1540"/>
                <a:gd name="T5" fmla="*/ 15 h 2626"/>
                <a:gd name="T6" fmla="*/ 48 w 1540"/>
                <a:gd name="T7" fmla="*/ 29 h 2626"/>
                <a:gd name="T8" fmla="*/ 30 w 1540"/>
                <a:gd name="T9" fmla="*/ 47 h 2626"/>
                <a:gd name="T10" fmla="*/ 16 w 1540"/>
                <a:gd name="T11" fmla="*/ 67 h 2626"/>
                <a:gd name="T12" fmla="*/ 6 w 1540"/>
                <a:gd name="T13" fmla="*/ 90 h 2626"/>
                <a:gd name="T14" fmla="*/ 1 w 1540"/>
                <a:gd name="T15" fmla="*/ 115 h 2626"/>
                <a:gd name="T16" fmla="*/ 0 w 1540"/>
                <a:gd name="T17" fmla="*/ 1184 h 2626"/>
                <a:gd name="T18" fmla="*/ 3 w 1540"/>
                <a:gd name="T19" fmla="*/ 1209 h 2626"/>
                <a:gd name="T20" fmla="*/ 11 w 1540"/>
                <a:gd name="T21" fmla="*/ 1234 h 2626"/>
                <a:gd name="T22" fmla="*/ 22 w 1540"/>
                <a:gd name="T23" fmla="*/ 1256 h 2626"/>
                <a:gd name="T24" fmla="*/ 38 w 1540"/>
                <a:gd name="T25" fmla="*/ 1274 h 2626"/>
                <a:gd name="T26" fmla="*/ 57 w 1540"/>
                <a:gd name="T27" fmla="*/ 1291 h 2626"/>
                <a:gd name="T28" fmla="*/ 79 w 1540"/>
                <a:gd name="T29" fmla="*/ 1302 h 2626"/>
                <a:gd name="T30" fmla="*/ 103 w 1540"/>
                <a:gd name="T31" fmla="*/ 1309 h 2626"/>
                <a:gd name="T32" fmla="*/ 129 w 1540"/>
                <a:gd name="T33" fmla="*/ 1312 h 2626"/>
                <a:gd name="T34" fmla="*/ 655 w 1540"/>
                <a:gd name="T35" fmla="*/ 1311 h 2626"/>
                <a:gd name="T36" fmla="*/ 680 w 1540"/>
                <a:gd name="T37" fmla="*/ 1307 h 2626"/>
                <a:gd name="T38" fmla="*/ 703 w 1540"/>
                <a:gd name="T39" fmla="*/ 1297 h 2626"/>
                <a:gd name="T40" fmla="*/ 723 w 1540"/>
                <a:gd name="T41" fmla="*/ 1283 h 2626"/>
                <a:gd name="T42" fmla="*/ 741 w 1540"/>
                <a:gd name="T43" fmla="*/ 1265 h 2626"/>
                <a:gd name="T44" fmla="*/ 755 w 1540"/>
                <a:gd name="T45" fmla="*/ 1245 h 2626"/>
                <a:gd name="T46" fmla="*/ 765 w 1540"/>
                <a:gd name="T47" fmla="*/ 1222 h 2626"/>
                <a:gd name="T48" fmla="*/ 769 w 1540"/>
                <a:gd name="T49" fmla="*/ 1197 h 2626"/>
                <a:gd name="T50" fmla="*/ 770 w 1540"/>
                <a:gd name="T51" fmla="*/ 128 h 2626"/>
                <a:gd name="T52" fmla="*/ 768 w 1540"/>
                <a:gd name="T53" fmla="*/ 103 h 2626"/>
                <a:gd name="T54" fmla="*/ 760 w 1540"/>
                <a:gd name="T55" fmla="*/ 78 h 2626"/>
                <a:gd name="T56" fmla="*/ 749 w 1540"/>
                <a:gd name="T57" fmla="*/ 56 h 2626"/>
                <a:gd name="T58" fmla="*/ 733 w 1540"/>
                <a:gd name="T59" fmla="*/ 38 h 2626"/>
                <a:gd name="T60" fmla="*/ 714 w 1540"/>
                <a:gd name="T61" fmla="*/ 21 h 2626"/>
                <a:gd name="T62" fmla="*/ 692 w 1540"/>
                <a:gd name="T63" fmla="*/ 10 h 2626"/>
                <a:gd name="T64" fmla="*/ 668 w 1540"/>
                <a:gd name="T65" fmla="*/ 3 h 2626"/>
                <a:gd name="T66" fmla="*/ 642 w 1540"/>
                <a:gd name="T67" fmla="*/ 0 h 26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40"/>
                <a:gd name="T103" fmla="*/ 0 h 2626"/>
                <a:gd name="T104" fmla="*/ 1540 w 1540"/>
                <a:gd name="T105" fmla="*/ 2626 h 26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40" h="2626">
                  <a:moveTo>
                    <a:pt x="257" y="0"/>
                  </a:moveTo>
                  <a:lnTo>
                    <a:pt x="231" y="2"/>
                  </a:lnTo>
                  <a:lnTo>
                    <a:pt x="206" y="6"/>
                  </a:lnTo>
                  <a:lnTo>
                    <a:pt x="182" y="11"/>
                  </a:lnTo>
                  <a:lnTo>
                    <a:pt x="157" y="21"/>
                  </a:lnTo>
                  <a:lnTo>
                    <a:pt x="134" y="30"/>
                  </a:lnTo>
                  <a:lnTo>
                    <a:pt x="114" y="43"/>
                  </a:lnTo>
                  <a:lnTo>
                    <a:pt x="95" y="59"/>
                  </a:lnTo>
                  <a:lnTo>
                    <a:pt x="76" y="76"/>
                  </a:lnTo>
                  <a:lnTo>
                    <a:pt x="59" y="94"/>
                  </a:lnTo>
                  <a:lnTo>
                    <a:pt x="44" y="113"/>
                  </a:lnTo>
                  <a:lnTo>
                    <a:pt x="31" y="134"/>
                  </a:lnTo>
                  <a:lnTo>
                    <a:pt x="21" y="157"/>
                  </a:lnTo>
                  <a:lnTo>
                    <a:pt x="12" y="181"/>
                  </a:lnTo>
                  <a:lnTo>
                    <a:pt x="6" y="206"/>
                  </a:lnTo>
                  <a:lnTo>
                    <a:pt x="2" y="230"/>
                  </a:lnTo>
                  <a:lnTo>
                    <a:pt x="0" y="257"/>
                  </a:lnTo>
                  <a:lnTo>
                    <a:pt x="0" y="2369"/>
                  </a:lnTo>
                  <a:lnTo>
                    <a:pt x="2" y="2396"/>
                  </a:lnTo>
                  <a:lnTo>
                    <a:pt x="6" y="2420"/>
                  </a:lnTo>
                  <a:lnTo>
                    <a:pt x="12" y="2445"/>
                  </a:lnTo>
                  <a:lnTo>
                    <a:pt x="21" y="2469"/>
                  </a:lnTo>
                  <a:lnTo>
                    <a:pt x="31" y="2492"/>
                  </a:lnTo>
                  <a:lnTo>
                    <a:pt x="44" y="2513"/>
                  </a:lnTo>
                  <a:lnTo>
                    <a:pt x="59" y="2532"/>
                  </a:lnTo>
                  <a:lnTo>
                    <a:pt x="76" y="2550"/>
                  </a:lnTo>
                  <a:lnTo>
                    <a:pt x="95" y="2567"/>
                  </a:lnTo>
                  <a:lnTo>
                    <a:pt x="114" y="2583"/>
                  </a:lnTo>
                  <a:lnTo>
                    <a:pt x="134" y="2596"/>
                  </a:lnTo>
                  <a:lnTo>
                    <a:pt x="157" y="2605"/>
                  </a:lnTo>
                  <a:lnTo>
                    <a:pt x="182" y="2615"/>
                  </a:lnTo>
                  <a:lnTo>
                    <a:pt x="206" y="2620"/>
                  </a:lnTo>
                  <a:lnTo>
                    <a:pt x="231" y="2624"/>
                  </a:lnTo>
                  <a:lnTo>
                    <a:pt x="257" y="2626"/>
                  </a:lnTo>
                  <a:lnTo>
                    <a:pt x="1284" y="2626"/>
                  </a:lnTo>
                  <a:lnTo>
                    <a:pt x="1310" y="2624"/>
                  </a:lnTo>
                  <a:lnTo>
                    <a:pt x="1335" y="2620"/>
                  </a:lnTo>
                  <a:lnTo>
                    <a:pt x="1359" y="2615"/>
                  </a:lnTo>
                  <a:lnTo>
                    <a:pt x="1384" y="2605"/>
                  </a:lnTo>
                  <a:lnTo>
                    <a:pt x="1406" y="2596"/>
                  </a:lnTo>
                  <a:lnTo>
                    <a:pt x="1427" y="2583"/>
                  </a:lnTo>
                  <a:lnTo>
                    <a:pt x="1446" y="2567"/>
                  </a:lnTo>
                  <a:lnTo>
                    <a:pt x="1465" y="2550"/>
                  </a:lnTo>
                  <a:lnTo>
                    <a:pt x="1482" y="2532"/>
                  </a:lnTo>
                  <a:lnTo>
                    <a:pt x="1497" y="2513"/>
                  </a:lnTo>
                  <a:lnTo>
                    <a:pt x="1510" y="2492"/>
                  </a:lnTo>
                  <a:lnTo>
                    <a:pt x="1519" y="2469"/>
                  </a:lnTo>
                  <a:lnTo>
                    <a:pt x="1529" y="2445"/>
                  </a:lnTo>
                  <a:lnTo>
                    <a:pt x="1535" y="2420"/>
                  </a:lnTo>
                  <a:lnTo>
                    <a:pt x="1538" y="2396"/>
                  </a:lnTo>
                  <a:lnTo>
                    <a:pt x="1540" y="2369"/>
                  </a:lnTo>
                  <a:lnTo>
                    <a:pt x="1540" y="257"/>
                  </a:lnTo>
                  <a:lnTo>
                    <a:pt x="1538" y="230"/>
                  </a:lnTo>
                  <a:lnTo>
                    <a:pt x="1535" y="206"/>
                  </a:lnTo>
                  <a:lnTo>
                    <a:pt x="1529" y="181"/>
                  </a:lnTo>
                  <a:lnTo>
                    <a:pt x="1519" y="157"/>
                  </a:lnTo>
                  <a:lnTo>
                    <a:pt x="1510" y="134"/>
                  </a:lnTo>
                  <a:lnTo>
                    <a:pt x="1497" y="113"/>
                  </a:lnTo>
                  <a:lnTo>
                    <a:pt x="1482" y="94"/>
                  </a:lnTo>
                  <a:lnTo>
                    <a:pt x="1465" y="76"/>
                  </a:lnTo>
                  <a:lnTo>
                    <a:pt x="1446" y="59"/>
                  </a:lnTo>
                  <a:lnTo>
                    <a:pt x="1427" y="43"/>
                  </a:lnTo>
                  <a:lnTo>
                    <a:pt x="1406" y="30"/>
                  </a:lnTo>
                  <a:lnTo>
                    <a:pt x="1384" y="21"/>
                  </a:lnTo>
                  <a:lnTo>
                    <a:pt x="1359" y="11"/>
                  </a:lnTo>
                  <a:lnTo>
                    <a:pt x="1335" y="6"/>
                  </a:lnTo>
                  <a:lnTo>
                    <a:pt x="1310" y="2"/>
                  </a:lnTo>
                  <a:lnTo>
                    <a:pt x="1284" y="0"/>
                  </a:lnTo>
                  <a:lnTo>
                    <a:pt x="257" y="0"/>
                  </a:lnTo>
                  <a:close/>
                </a:path>
              </a:pathLst>
            </a:custGeom>
            <a:solidFill>
              <a:srgbClr val="FFFF66"/>
            </a:solidFill>
            <a:ln w="28440">
              <a:solidFill>
                <a:srgbClr val="FF3300"/>
              </a:solidFill>
              <a:round/>
              <a:headEnd/>
              <a:tailEnd/>
            </a:ln>
          </p:spPr>
          <p:txBody>
            <a:bodyPr wrap="none" anchor="ctr"/>
            <a:lstStyle/>
            <a:p>
              <a:endParaRPr lang="en-NZ"/>
            </a:p>
          </p:txBody>
        </p:sp>
        <p:sp>
          <p:nvSpPr>
            <p:cNvPr id="17422" name="Rectangle 13"/>
            <p:cNvSpPr>
              <a:spLocks noChangeArrowheads="1"/>
            </p:cNvSpPr>
            <p:nvPr/>
          </p:nvSpPr>
          <p:spPr bwMode="auto">
            <a:xfrm>
              <a:off x="1689" y="1755"/>
              <a:ext cx="44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a:solidFill>
                    <a:srgbClr val="000000"/>
                  </a:solidFill>
                </a:rPr>
                <a:t>Input/</a:t>
              </a:r>
            </a:p>
          </p:txBody>
        </p:sp>
        <p:sp>
          <p:nvSpPr>
            <p:cNvPr id="17423" name="Rectangle 14"/>
            <p:cNvSpPr>
              <a:spLocks noChangeArrowheads="1"/>
            </p:cNvSpPr>
            <p:nvPr/>
          </p:nvSpPr>
          <p:spPr bwMode="auto">
            <a:xfrm>
              <a:off x="1652" y="1971"/>
              <a:ext cx="51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a:solidFill>
                    <a:srgbClr val="000000"/>
                  </a:solidFill>
                </a:rPr>
                <a:t>Output</a:t>
              </a:r>
            </a:p>
          </p:txBody>
        </p:sp>
        <p:sp>
          <p:nvSpPr>
            <p:cNvPr id="17424" name="Freeform 15"/>
            <p:cNvSpPr>
              <a:spLocks noChangeArrowheads="1"/>
            </p:cNvSpPr>
            <p:nvPr/>
          </p:nvSpPr>
          <p:spPr bwMode="auto">
            <a:xfrm>
              <a:off x="2290" y="1710"/>
              <a:ext cx="498" cy="317"/>
            </a:xfrm>
            <a:custGeom>
              <a:avLst/>
              <a:gdLst>
                <a:gd name="T0" fmla="*/ 0 w 997"/>
                <a:gd name="T1" fmla="*/ 159 h 634"/>
                <a:gd name="T2" fmla="*/ 100 w 997"/>
                <a:gd name="T3" fmla="*/ 317 h 634"/>
                <a:gd name="T4" fmla="*/ 100 w 997"/>
                <a:gd name="T5" fmla="*/ 238 h 634"/>
                <a:gd name="T6" fmla="*/ 398 w 997"/>
                <a:gd name="T7" fmla="*/ 238 h 634"/>
                <a:gd name="T8" fmla="*/ 398 w 997"/>
                <a:gd name="T9" fmla="*/ 317 h 634"/>
                <a:gd name="T10" fmla="*/ 498 w 997"/>
                <a:gd name="T11" fmla="*/ 159 h 634"/>
                <a:gd name="T12" fmla="*/ 398 w 997"/>
                <a:gd name="T13" fmla="*/ 0 h 634"/>
                <a:gd name="T14" fmla="*/ 398 w 997"/>
                <a:gd name="T15" fmla="*/ 79 h 634"/>
                <a:gd name="T16" fmla="*/ 100 w 997"/>
                <a:gd name="T17" fmla="*/ 79 h 634"/>
                <a:gd name="T18" fmla="*/ 100 w 997"/>
                <a:gd name="T19" fmla="*/ 0 h 634"/>
                <a:gd name="T20" fmla="*/ 0 w 997"/>
                <a:gd name="T21" fmla="*/ 159 h 6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7"/>
                <a:gd name="T34" fmla="*/ 0 h 634"/>
                <a:gd name="T35" fmla="*/ 997 w 997"/>
                <a:gd name="T36" fmla="*/ 634 h 6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7" h="634">
                  <a:moveTo>
                    <a:pt x="0" y="317"/>
                  </a:moveTo>
                  <a:lnTo>
                    <a:pt x="200" y="634"/>
                  </a:lnTo>
                  <a:lnTo>
                    <a:pt x="200" y="475"/>
                  </a:lnTo>
                  <a:lnTo>
                    <a:pt x="797" y="475"/>
                  </a:lnTo>
                  <a:lnTo>
                    <a:pt x="797" y="634"/>
                  </a:lnTo>
                  <a:lnTo>
                    <a:pt x="997" y="317"/>
                  </a:lnTo>
                  <a:lnTo>
                    <a:pt x="797" y="0"/>
                  </a:lnTo>
                  <a:lnTo>
                    <a:pt x="797" y="158"/>
                  </a:lnTo>
                  <a:lnTo>
                    <a:pt x="200" y="158"/>
                  </a:lnTo>
                  <a:lnTo>
                    <a:pt x="200" y="0"/>
                  </a:lnTo>
                  <a:lnTo>
                    <a:pt x="0" y="317"/>
                  </a:lnTo>
                  <a:close/>
                </a:path>
              </a:pathLst>
            </a:custGeom>
            <a:solidFill>
              <a:srgbClr val="FF9933"/>
            </a:solidFill>
            <a:ln w="19080">
              <a:solidFill>
                <a:srgbClr val="FF3300"/>
              </a:solidFill>
              <a:round/>
              <a:headEnd/>
              <a:tailEnd/>
            </a:ln>
          </p:spPr>
          <p:txBody>
            <a:bodyPr wrap="none" anchor="ctr"/>
            <a:lstStyle/>
            <a:p>
              <a:endParaRPr lang="en-NZ"/>
            </a:p>
          </p:txBody>
        </p:sp>
        <p:sp>
          <p:nvSpPr>
            <p:cNvPr id="17425" name="Freeform 16"/>
            <p:cNvSpPr>
              <a:spLocks noChangeArrowheads="1"/>
            </p:cNvSpPr>
            <p:nvPr/>
          </p:nvSpPr>
          <p:spPr bwMode="auto">
            <a:xfrm>
              <a:off x="3784" y="1348"/>
              <a:ext cx="498" cy="317"/>
            </a:xfrm>
            <a:custGeom>
              <a:avLst/>
              <a:gdLst>
                <a:gd name="T0" fmla="*/ 0 w 997"/>
                <a:gd name="T1" fmla="*/ 159 h 633"/>
                <a:gd name="T2" fmla="*/ 100 w 997"/>
                <a:gd name="T3" fmla="*/ 317 h 633"/>
                <a:gd name="T4" fmla="*/ 100 w 997"/>
                <a:gd name="T5" fmla="*/ 238 h 633"/>
                <a:gd name="T6" fmla="*/ 398 w 997"/>
                <a:gd name="T7" fmla="*/ 238 h 633"/>
                <a:gd name="T8" fmla="*/ 398 w 997"/>
                <a:gd name="T9" fmla="*/ 317 h 633"/>
                <a:gd name="T10" fmla="*/ 498 w 997"/>
                <a:gd name="T11" fmla="*/ 159 h 633"/>
                <a:gd name="T12" fmla="*/ 398 w 997"/>
                <a:gd name="T13" fmla="*/ 0 h 633"/>
                <a:gd name="T14" fmla="*/ 398 w 997"/>
                <a:gd name="T15" fmla="*/ 79 h 633"/>
                <a:gd name="T16" fmla="*/ 100 w 997"/>
                <a:gd name="T17" fmla="*/ 79 h 633"/>
                <a:gd name="T18" fmla="*/ 100 w 997"/>
                <a:gd name="T19" fmla="*/ 0 h 633"/>
                <a:gd name="T20" fmla="*/ 0 w 997"/>
                <a:gd name="T21" fmla="*/ 159 h 6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7"/>
                <a:gd name="T34" fmla="*/ 0 h 633"/>
                <a:gd name="T35" fmla="*/ 997 w 997"/>
                <a:gd name="T36" fmla="*/ 633 h 6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7" h="633">
                  <a:moveTo>
                    <a:pt x="0" y="317"/>
                  </a:moveTo>
                  <a:lnTo>
                    <a:pt x="200" y="633"/>
                  </a:lnTo>
                  <a:lnTo>
                    <a:pt x="200" y="475"/>
                  </a:lnTo>
                  <a:lnTo>
                    <a:pt x="797" y="475"/>
                  </a:lnTo>
                  <a:lnTo>
                    <a:pt x="797" y="633"/>
                  </a:lnTo>
                  <a:lnTo>
                    <a:pt x="997" y="317"/>
                  </a:lnTo>
                  <a:lnTo>
                    <a:pt x="797" y="0"/>
                  </a:lnTo>
                  <a:lnTo>
                    <a:pt x="797" y="158"/>
                  </a:lnTo>
                  <a:lnTo>
                    <a:pt x="200" y="158"/>
                  </a:lnTo>
                  <a:lnTo>
                    <a:pt x="200" y="0"/>
                  </a:lnTo>
                  <a:lnTo>
                    <a:pt x="0" y="317"/>
                  </a:lnTo>
                  <a:close/>
                </a:path>
              </a:pathLst>
            </a:custGeom>
            <a:solidFill>
              <a:srgbClr val="FF9933"/>
            </a:solidFill>
            <a:ln w="19080">
              <a:solidFill>
                <a:srgbClr val="FF3300"/>
              </a:solidFill>
              <a:round/>
              <a:headEnd/>
              <a:tailEnd/>
            </a:ln>
          </p:spPr>
          <p:txBody>
            <a:bodyPr wrap="none" anchor="ctr"/>
            <a:lstStyle/>
            <a:p>
              <a:endParaRPr lang="en-NZ"/>
            </a:p>
          </p:txBody>
        </p:sp>
        <p:sp>
          <p:nvSpPr>
            <p:cNvPr id="17426" name="Freeform 17"/>
            <p:cNvSpPr>
              <a:spLocks noChangeArrowheads="1"/>
            </p:cNvSpPr>
            <p:nvPr/>
          </p:nvSpPr>
          <p:spPr bwMode="auto">
            <a:xfrm>
              <a:off x="1022" y="1755"/>
              <a:ext cx="498" cy="317"/>
            </a:xfrm>
            <a:custGeom>
              <a:avLst/>
              <a:gdLst>
                <a:gd name="T0" fmla="*/ 0 w 996"/>
                <a:gd name="T1" fmla="*/ 158 h 633"/>
                <a:gd name="T2" fmla="*/ 100 w 996"/>
                <a:gd name="T3" fmla="*/ 317 h 633"/>
                <a:gd name="T4" fmla="*/ 100 w 996"/>
                <a:gd name="T5" fmla="*/ 238 h 633"/>
                <a:gd name="T6" fmla="*/ 398 w 996"/>
                <a:gd name="T7" fmla="*/ 238 h 633"/>
                <a:gd name="T8" fmla="*/ 398 w 996"/>
                <a:gd name="T9" fmla="*/ 317 h 633"/>
                <a:gd name="T10" fmla="*/ 498 w 996"/>
                <a:gd name="T11" fmla="*/ 158 h 633"/>
                <a:gd name="T12" fmla="*/ 398 w 996"/>
                <a:gd name="T13" fmla="*/ 0 h 633"/>
                <a:gd name="T14" fmla="*/ 398 w 996"/>
                <a:gd name="T15" fmla="*/ 79 h 633"/>
                <a:gd name="T16" fmla="*/ 100 w 996"/>
                <a:gd name="T17" fmla="*/ 79 h 633"/>
                <a:gd name="T18" fmla="*/ 100 w 996"/>
                <a:gd name="T19" fmla="*/ 0 h 633"/>
                <a:gd name="T20" fmla="*/ 0 w 996"/>
                <a:gd name="T21" fmla="*/ 158 h 6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6"/>
                <a:gd name="T34" fmla="*/ 0 h 633"/>
                <a:gd name="T35" fmla="*/ 996 w 996"/>
                <a:gd name="T36" fmla="*/ 633 h 6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6" h="633">
                  <a:moveTo>
                    <a:pt x="0" y="316"/>
                  </a:moveTo>
                  <a:lnTo>
                    <a:pt x="200" y="633"/>
                  </a:lnTo>
                  <a:lnTo>
                    <a:pt x="200" y="475"/>
                  </a:lnTo>
                  <a:lnTo>
                    <a:pt x="796" y="475"/>
                  </a:lnTo>
                  <a:lnTo>
                    <a:pt x="796" y="633"/>
                  </a:lnTo>
                  <a:lnTo>
                    <a:pt x="996" y="316"/>
                  </a:lnTo>
                  <a:lnTo>
                    <a:pt x="796" y="0"/>
                  </a:lnTo>
                  <a:lnTo>
                    <a:pt x="796" y="158"/>
                  </a:lnTo>
                  <a:lnTo>
                    <a:pt x="200" y="158"/>
                  </a:lnTo>
                  <a:lnTo>
                    <a:pt x="200" y="0"/>
                  </a:lnTo>
                  <a:lnTo>
                    <a:pt x="0" y="316"/>
                  </a:lnTo>
                  <a:close/>
                </a:path>
              </a:pathLst>
            </a:custGeom>
            <a:solidFill>
              <a:srgbClr val="FF9933"/>
            </a:solidFill>
            <a:ln w="19080">
              <a:solidFill>
                <a:srgbClr val="FF3300"/>
              </a:solidFill>
              <a:round/>
              <a:headEnd/>
              <a:tailEnd/>
            </a:ln>
          </p:spPr>
          <p:txBody>
            <a:bodyPr wrap="none" anchor="ctr"/>
            <a:lstStyle/>
            <a:p>
              <a:endParaRPr lang="en-NZ"/>
            </a:p>
          </p:txBody>
        </p:sp>
        <p:sp>
          <p:nvSpPr>
            <p:cNvPr id="17427" name="Freeform 18"/>
            <p:cNvSpPr>
              <a:spLocks noChangeArrowheads="1"/>
            </p:cNvSpPr>
            <p:nvPr/>
          </p:nvSpPr>
          <p:spPr bwMode="auto">
            <a:xfrm>
              <a:off x="4282" y="2072"/>
              <a:ext cx="770" cy="679"/>
            </a:xfrm>
            <a:custGeom>
              <a:avLst/>
              <a:gdLst>
                <a:gd name="T0" fmla="*/ 113 w 1540"/>
                <a:gd name="T1" fmla="*/ 0 h 1359"/>
                <a:gd name="T2" fmla="*/ 102 w 1540"/>
                <a:gd name="T3" fmla="*/ 1 h 1359"/>
                <a:gd name="T4" fmla="*/ 91 w 1540"/>
                <a:gd name="T5" fmla="*/ 2 h 1359"/>
                <a:gd name="T6" fmla="*/ 79 w 1540"/>
                <a:gd name="T7" fmla="*/ 5 h 1359"/>
                <a:gd name="T8" fmla="*/ 69 w 1540"/>
                <a:gd name="T9" fmla="*/ 9 h 1359"/>
                <a:gd name="T10" fmla="*/ 60 w 1540"/>
                <a:gd name="T11" fmla="*/ 14 h 1359"/>
                <a:gd name="T12" fmla="*/ 50 w 1540"/>
                <a:gd name="T13" fmla="*/ 20 h 1359"/>
                <a:gd name="T14" fmla="*/ 33 w 1540"/>
                <a:gd name="T15" fmla="*/ 33 h 1359"/>
                <a:gd name="T16" fmla="*/ 20 w 1540"/>
                <a:gd name="T17" fmla="*/ 50 h 1359"/>
                <a:gd name="T18" fmla="*/ 14 w 1540"/>
                <a:gd name="T19" fmla="*/ 59 h 1359"/>
                <a:gd name="T20" fmla="*/ 10 w 1540"/>
                <a:gd name="T21" fmla="*/ 69 h 1359"/>
                <a:gd name="T22" fmla="*/ 5 w 1540"/>
                <a:gd name="T23" fmla="*/ 79 h 1359"/>
                <a:gd name="T24" fmla="*/ 2 w 1540"/>
                <a:gd name="T25" fmla="*/ 90 h 1359"/>
                <a:gd name="T26" fmla="*/ 1 w 1540"/>
                <a:gd name="T27" fmla="*/ 102 h 1359"/>
                <a:gd name="T28" fmla="*/ 0 w 1540"/>
                <a:gd name="T29" fmla="*/ 113 h 1359"/>
                <a:gd name="T30" fmla="*/ 0 w 1540"/>
                <a:gd name="T31" fmla="*/ 566 h 1359"/>
                <a:gd name="T32" fmla="*/ 1 w 1540"/>
                <a:gd name="T33" fmla="*/ 577 h 1359"/>
                <a:gd name="T34" fmla="*/ 2 w 1540"/>
                <a:gd name="T35" fmla="*/ 588 h 1359"/>
                <a:gd name="T36" fmla="*/ 5 w 1540"/>
                <a:gd name="T37" fmla="*/ 600 h 1359"/>
                <a:gd name="T38" fmla="*/ 10 w 1540"/>
                <a:gd name="T39" fmla="*/ 610 h 1359"/>
                <a:gd name="T40" fmla="*/ 14 w 1540"/>
                <a:gd name="T41" fmla="*/ 620 h 1359"/>
                <a:gd name="T42" fmla="*/ 20 w 1540"/>
                <a:gd name="T43" fmla="*/ 629 h 1359"/>
                <a:gd name="T44" fmla="*/ 33 w 1540"/>
                <a:gd name="T45" fmla="*/ 646 h 1359"/>
                <a:gd name="T46" fmla="*/ 50 w 1540"/>
                <a:gd name="T47" fmla="*/ 659 h 1359"/>
                <a:gd name="T48" fmla="*/ 60 w 1540"/>
                <a:gd name="T49" fmla="*/ 665 h 1359"/>
                <a:gd name="T50" fmla="*/ 69 w 1540"/>
                <a:gd name="T51" fmla="*/ 671 h 1359"/>
                <a:gd name="T52" fmla="*/ 79 w 1540"/>
                <a:gd name="T53" fmla="*/ 674 h 1359"/>
                <a:gd name="T54" fmla="*/ 91 w 1540"/>
                <a:gd name="T55" fmla="*/ 677 h 1359"/>
                <a:gd name="T56" fmla="*/ 102 w 1540"/>
                <a:gd name="T57" fmla="*/ 678 h 1359"/>
                <a:gd name="T58" fmla="*/ 113 w 1540"/>
                <a:gd name="T59" fmla="*/ 679 h 1359"/>
                <a:gd name="T60" fmla="*/ 657 w 1540"/>
                <a:gd name="T61" fmla="*/ 679 h 1359"/>
                <a:gd name="T62" fmla="*/ 668 w 1540"/>
                <a:gd name="T63" fmla="*/ 678 h 1359"/>
                <a:gd name="T64" fmla="*/ 679 w 1540"/>
                <a:gd name="T65" fmla="*/ 677 h 1359"/>
                <a:gd name="T66" fmla="*/ 691 w 1540"/>
                <a:gd name="T67" fmla="*/ 674 h 1359"/>
                <a:gd name="T68" fmla="*/ 701 w 1540"/>
                <a:gd name="T69" fmla="*/ 671 h 1359"/>
                <a:gd name="T70" fmla="*/ 711 w 1540"/>
                <a:gd name="T71" fmla="*/ 665 h 1359"/>
                <a:gd name="T72" fmla="*/ 720 w 1540"/>
                <a:gd name="T73" fmla="*/ 659 h 1359"/>
                <a:gd name="T74" fmla="*/ 737 w 1540"/>
                <a:gd name="T75" fmla="*/ 646 h 1359"/>
                <a:gd name="T76" fmla="*/ 750 w 1540"/>
                <a:gd name="T77" fmla="*/ 629 h 1359"/>
                <a:gd name="T78" fmla="*/ 756 w 1540"/>
                <a:gd name="T79" fmla="*/ 620 h 1359"/>
                <a:gd name="T80" fmla="*/ 762 w 1540"/>
                <a:gd name="T81" fmla="*/ 610 h 1359"/>
                <a:gd name="T82" fmla="*/ 765 w 1540"/>
                <a:gd name="T83" fmla="*/ 600 h 1359"/>
                <a:gd name="T84" fmla="*/ 768 w 1540"/>
                <a:gd name="T85" fmla="*/ 588 h 1359"/>
                <a:gd name="T86" fmla="*/ 769 w 1540"/>
                <a:gd name="T87" fmla="*/ 577 h 1359"/>
                <a:gd name="T88" fmla="*/ 770 w 1540"/>
                <a:gd name="T89" fmla="*/ 566 h 1359"/>
                <a:gd name="T90" fmla="*/ 770 w 1540"/>
                <a:gd name="T91" fmla="*/ 113 h 1359"/>
                <a:gd name="T92" fmla="*/ 769 w 1540"/>
                <a:gd name="T93" fmla="*/ 102 h 1359"/>
                <a:gd name="T94" fmla="*/ 768 w 1540"/>
                <a:gd name="T95" fmla="*/ 90 h 1359"/>
                <a:gd name="T96" fmla="*/ 765 w 1540"/>
                <a:gd name="T97" fmla="*/ 79 h 1359"/>
                <a:gd name="T98" fmla="*/ 762 w 1540"/>
                <a:gd name="T99" fmla="*/ 69 h 1359"/>
                <a:gd name="T100" fmla="*/ 756 w 1540"/>
                <a:gd name="T101" fmla="*/ 59 h 1359"/>
                <a:gd name="T102" fmla="*/ 750 w 1540"/>
                <a:gd name="T103" fmla="*/ 50 h 1359"/>
                <a:gd name="T104" fmla="*/ 737 w 1540"/>
                <a:gd name="T105" fmla="*/ 33 h 1359"/>
                <a:gd name="T106" fmla="*/ 720 w 1540"/>
                <a:gd name="T107" fmla="*/ 20 h 1359"/>
                <a:gd name="T108" fmla="*/ 711 w 1540"/>
                <a:gd name="T109" fmla="*/ 14 h 1359"/>
                <a:gd name="T110" fmla="*/ 701 w 1540"/>
                <a:gd name="T111" fmla="*/ 9 h 1359"/>
                <a:gd name="T112" fmla="*/ 691 w 1540"/>
                <a:gd name="T113" fmla="*/ 5 h 1359"/>
                <a:gd name="T114" fmla="*/ 679 w 1540"/>
                <a:gd name="T115" fmla="*/ 2 h 1359"/>
                <a:gd name="T116" fmla="*/ 668 w 1540"/>
                <a:gd name="T117" fmla="*/ 1 h 1359"/>
                <a:gd name="T118" fmla="*/ 657 w 1540"/>
                <a:gd name="T119" fmla="*/ 0 h 1359"/>
                <a:gd name="T120" fmla="*/ 113 w 1540"/>
                <a:gd name="T121" fmla="*/ 0 h 13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0"/>
                <a:gd name="T184" fmla="*/ 0 h 1359"/>
                <a:gd name="T185" fmla="*/ 1540 w 1540"/>
                <a:gd name="T186" fmla="*/ 1359 h 13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0" h="1359">
                  <a:moveTo>
                    <a:pt x="226" y="0"/>
                  </a:moveTo>
                  <a:lnTo>
                    <a:pt x="204" y="2"/>
                  </a:lnTo>
                  <a:lnTo>
                    <a:pt x="181" y="4"/>
                  </a:lnTo>
                  <a:lnTo>
                    <a:pt x="158" y="10"/>
                  </a:lnTo>
                  <a:lnTo>
                    <a:pt x="137" y="19"/>
                  </a:lnTo>
                  <a:lnTo>
                    <a:pt x="119" y="29"/>
                  </a:lnTo>
                  <a:lnTo>
                    <a:pt x="100" y="40"/>
                  </a:lnTo>
                  <a:lnTo>
                    <a:pt x="66" y="66"/>
                  </a:lnTo>
                  <a:lnTo>
                    <a:pt x="39" y="100"/>
                  </a:lnTo>
                  <a:lnTo>
                    <a:pt x="28" y="119"/>
                  </a:lnTo>
                  <a:lnTo>
                    <a:pt x="19" y="138"/>
                  </a:lnTo>
                  <a:lnTo>
                    <a:pt x="9" y="159"/>
                  </a:lnTo>
                  <a:lnTo>
                    <a:pt x="3" y="181"/>
                  </a:lnTo>
                  <a:lnTo>
                    <a:pt x="2" y="204"/>
                  </a:lnTo>
                  <a:lnTo>
                    <a:pt x="0" y="227"/>
                  </a:lnTo>
                  <a:lnTo>
                    <a:pt x="0" y="1132"/>
                  </a:lnTo>
                  <a:lnTo>
                    <a:pt x="2" y="1155"/>
                  </a:lnTo>
                  <a:lnTo>
                    <a:pt x="3" y="1177"/>
                  </a:lnTo>
                  <a:lnTo>
                    <a:pt x="9" y="1200"/>
                  </a:lnTo>
                  <a:lnTo>
                    <a:pt x="19" y="1221"/>
                  </a:lnTo>
                  <a:lnTo>
                    <a:pt x="28" y="1240"/>
                  </a:lnTo>
                  <a:lnTo>
                    <a:pt x="39" y="1259"/>
                  </a:lnTo>
                  <a:lnTo>
                    <a:pt x="66" y="1293"/>
                  </a:lnTo>
                  <a:lnTo>
                    <a:pt x="100" y="1319"/>
                  </a:lnTo>
                  <a:lnTo>
                    <a:pt x="119" y="1330"/>
                  </a:lnTo>
                  <a:lnTo>
                    <a:pt x="137" y="1342"/>
                  </a:lnTo>
                  <a:lnTo>
                    <a:pt x="158" y="1349"/>
                  </a:lnTo>
                  <a:lnTo>
                    <a:pt x="181" y="1355"/>
                  </a:lnTo>
                  <a:lnTo>
                    <a:pt x="204" y="1357"/>
                  </a:lnTo>
                  <a:lnTo>
                    <a:pt x="226" y="1359"/>
                  </a:lnTo>
                  <a:lnTo>
                    <a:pt x="1313" y="1359"/>
                  </a:lnTo>
                  <a:lnTo>
                    <a:pt x="1336" y="1357"/>
                  </a:lnTo>
                  <a:lnTo>
                    <a:pt x="1358" y="1355"/>
                  </a:lnTo>
                  <a:lnTo>
                    <a:pt x="1381" y="1349"/>
                  </a:lnTo>
                  <a:lnTo>
                    <a:pt x="1402" y="1342"/>
                  </a:lnTo>
                  <a:lnTo>
                    <a:pt x="1421" y="1330"/>
                  </a:lnTo>
                  <a:lnTo>
                    <a:pt x="1440" y="1319"/>
                  </a:lnTo>
                  <a:lnTo>
                    <a:pt x="1474" y="1293"/>
                  </a:lnTo>
                  <a:lnTo>
                    <a:pt x="1500" y="1259"/>
                  </a:lnTo>
                  <a:lnTo>
                    <a:pt x="1511" y="1240"/>
                  </a:lnTo>
                  <a:lnTo>
                    <a:pt x="1523" y="1221"/>
                  </a:lnTo>
                  <a:lnTo>
                    <a:pt x="1530" y="1200"/>
                  </a:lnTo>
                  <a:lnTo>
                    <a:pt x="1536" y="1177"/>
                  </a:lnTo>
                  <a:lnTo>
                    <a:pt x="1538" y="1155"/>
                  </a:lnTo>
                  <a:lnTo>
                    <a:pt x="1540" y="1132"/>
                  </a:lnTo>
                  <a:lnTo>
                    <a:pt x="1540" y="227"/>
                  </a:lnTo>
                  <a:lnTo>
                    <a:pt x="1538" y="204"/>
                  </a:lnTo>
                  <a:lnTo>
                    <a:pt x="1536" y="181"/>
                  </a:lnTo>
                  <a:lnTo>
                    <a:pt x="1530" y="159"/>
                  </a:lnTo>
                  <a:lnTo>
                    <a:pt x="1523" y="138"/>
                  </a:lnTo>
                  <a:lnTo>
                    <a:pt x="1511" y="119"/>
                  </a:lnTo>
                  <a:lnTo>
                    <a:pt x="1500" y="100"/>
                  </a:lnTo>
                  <a:lnTo>
                    <a:pt x="1474" y="66"/>
                  </a:lnTo>
                  <a:lnTo>
                    <a:pt x="1440" y="40"/>
                  </a:lnTo>
                  <a:lnTo>
                    <a:pt x="1421" y="29"/>
                  </a:lnTo>
                  <a:lnTo>
                    <a:pt x="1402" y="19"/>
                  </a:lnTo>
                  <a:lnTo>
                    <a:pt x="1381" y="10"/>
                  </a:lnTo>
                  <a:lnTo>
                    <a:pt x="1358" y="4"/>
                  </a:lnTo>
                  <a:lnTo>
                    <a:pt x="1336" y="2"/>
                  </a:lnTo>
                  <a:lnTo>
                    <a:pt x="1313" y="0"/>
                  </a:lnTo>
                  <a:lnTo>
                    <a:pt x="226" y="0"/>
                  </a:lnTo>
                  <a:close/>
                </a:path>
              </a:pathLst>
            </a:custGeom>
            <a:solidFill>
              <a:srgbClr val="FFFF66"/>
            </a:solidFill>
            <a:ln w="28440">
              <a:solidFill>
                <a:srgbClr val="FF3300"/>
              </a:solidFill>
              <a:round/>
              <a:headEnd/>
              <a:tailEnd/>
            </a:ln>
          </p:spPr>
          <p:txBody>
            <a:bodyPr wrap="none" anchor="ctr"/>
            <a:lstStyle/>
            <a:p>
              <a:endParaRPr lang="en-NZ"/>
            </a:p>
          </p:txBody>
        </p:sp>
        <p:sp>
          <p:nvSpPr>
            <p:cNvPr id="17428" name="Rectangle 19"/>
            <p:cNvSpPr>
              <a:spLocks noChangeArrowheads="1"/>
            </p:cNvSpPr>
            <p:nvPr/>
          </p:nvSpPr>
          <p:spPr bwMode="auto">
            <a:xfrm>
              <a:off x="4355" y="2207"/>
              <a:ext cx="6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a:solidFill>
                    <a:srgbClr val="000000"/>
                  </a:solidFill>
                </a:rPr>
                <a:t>Program</a:t>
              </a:r>
            </a:p>
          </p:txBody>
        </p:sp>
        <p:sp>
          <p:nvSpPr>
            <p:cNvPr id="17429" name="Rectangle 20"/>
            <p:cNvSpPr>
              <a:spLocks noChangeArrowheads="1"/>
            </p:cNvSpPr>
            <p:nvPr/>
          </p:nvSpPr>
          <p:spPr bwMode="auto">
            <a:xfrm>
              <a:off x="4356" y="2424"/>
              <a:ext cx="6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a:solidFill>
                    <a:srgbClr val="000000"/>
                  </a:solidFill>
                </a:rPr>
                <a:t>Memory</a:t>
              </a:r>
            </a:p>
          </p:txBody>
        </p:sp>
        <p:sp>
          <p:nvSpPr>
            <p:cNvPr id="17430" name="Freeform 21"/>
            <p:cNvSpPr>
              <a:spLocks noChangeArrowheads="1"/>
            </p:cNvSpPr>
            <p:nvPr/>
          </p:nvSpPr>
          <p:spPr bwMode="auto">
            <a:xfrm>
              <a:off x="3784" y="2253"/>
              <a:ext cx="498" cy="317"/>
            </a:xfrm>
            <a:custGeom>
              <a:avLst/>
              <a:gdLst>
                <a:gd name="T0" fmla="*/ 0 w 997"/>
                <a:gd name="T1" fmla="*/ 158 h 633"/>
                <a:gd name="T2" fmla="*/ 100 w 997"/>
                <a:gd name="T3" fmla="*/ 317 h 633"/>
                <a:gd name="T4" fmla="*/ 100 w 997"/>
                <a:gd name="T5" fmla="*/ 238 h 633"/>
                <a:gd name="T6" fmla="*/ 398 w 997"/>
                <a:gd name="T7" fmla="*/ 238 h 633"/>
                <a:gd name="T8" fmla="*/ 398 w 997"/>
                <a:gd name="T9" fmla="*/ 317 h 633"/>
                <a:gd name="T10" fmla="*/ 498 w 997"/>
                <a:gd name="T11" fmla="*/ 158 h 633"/>
                <a:gd name="T12" fmla="*/ 398 w 997"/>
                <a:gd name="T13" fmla="*/ 0 h 633"/>
                <a:gd name="T14" fmla="*/ 398 w 997"/>
                <a:gd name="T15" fmla="*/ 79 h 633"/>
                <a:gd name="T16" fmla="*/ 100 w 997"/>
                <a:gd name="T17" fmla="*/ 79 h 633"/>
                <a:gd name="T18" fmla="*/ 100 w 997"/>
                <a:gd name="T19" fmla="*/ 0 h 633"/>
                <a:gd name="T20" fmla="*/ 0 w 997"/>
                <a:gd name="T21" fmla="*/ 158 h 6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7"/>
                <a:gd name="T34" fmla="*/ 0 h 633"/>
                <a:gd name="T35" fmla="*/ 997 w 997"/>
                <a:gd name="T36" fmla="*/ 633 h 6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7" h="633">
                  <a:moveTo>
                    <a:pt x="0" y="316"/>
                  </a:moveTo>
                  <a:lnTo>
                    <a:pt x="200" y="633"/>
                  </a:lnTo>
                  <a:lnTo>
                    <a:pt x="200" y="475"/>
                  </a:lnTo>
                  <a:lnTo>
                    <a:pt x="797" y="475"/>
                  </a:lnTo>
                  <a:lnTo>
                    <a:pt x="797" y="633"/>
                  </a:lnTo>
                  <a:lnTo>
                    <a:pt x="997" y="316"/>
                  </a:lnTo>
                  <a:lnTo>
                    <a:pt x="797" y="0"/>
                  </a:lnTo>
                  <a:lnTo>
                    <a:pt x="797" y="158"/>
                  </a:lnTo>
                  <a:lnTo>
                    <a:pt x="200" y="158"/>
                  </a:lnTo>
                  <a:lnTo>
                    <a:pt x="200" y="0"/>
                  </a:lnTo>
                  <a:lnTo>
                    <a:pt x="0" y="316"/>
                  </a:lnTo>
                  <a:close/>
                </a:path>
              </a:pathLst>
            </a:custGeom>
            <a:solidFill>
              <a:srgbClr val="FF9933"/>
            </a:solidFill>
            <a:ln w="19080">
              <a:solidFill>
                <a:srgbClr val="FF3300"/>
              </a:solidFill>
              <a:round/>
              <a:headEnd/>
              <a:tailEnd/>
            </a:ln>
          </p:spPr>
          <p:txBody>
            <a:bodyPr wrap="none" anchor="ctr"/>
            <a:lstStyle/>
            <a:p>
              <a:endParaRPr lang="en-NZ"/>
            </a:p>
          </p:txBody>
        </p:sp>
        <p:sp>
          <p:nvSpPr>
            <p:cNvPr id="17431" name="Rectangle 22"/>
            <p:cNvSpPr>
              <a:spLocks noChangeArrowheads="1"/>
            </p:cNvSpPr>
            <p:nvPr/>
          </p:nvSpPr>
          <p:spPr bwMode="auto">
            <a:xfrm>
              <a:off x="297" y="1574"/>
              <a:ext cx="674"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7432" name="Rectangle 23"/>
            <p:cNvSpPr>
              <a:spLocks noChangeArrowheads="1"/>
            </p:cNvSpPr>
            <p:nvPr/>
          </p:nvSpPr>
          <p:spPr bwMode="auto">
            <a:xfrm>
              <a:off x="497" y="1614"/>
              <a:ext cx="27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i="1">
                  <a:solidFill>
                    <a:srgbClr val="000000"/>
                  </a:solidFill>
                </a:rPr>
                <a:t>The</a:t>
              </a:r>
            </a:p>
          </p:txBody>
        </p:sp>
        <p:sp>
          <p:nvSpPr>
            <p:cNvPr id="17433" name="Rectangle 24"/>
            <p:cNvSpPr>
              <a:spLocks noChangeArrowheads="1"/>
            </p:cNvSpPr>
            <p:nvPr/>
          </p:nvSpPr>
          <p:spPr bwMode="auto">
            <a:xfrm>
              <a:off x="352" y="1831"/>
              <a:ext cx="57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i="1">
                  <a:solidFill>
                    <a:srgbClr val="000000"/>
                  </a:solidFill>
                </a:rPr>
                <a:t>Outside</a:t>
              </a:r>
            </a:p>
          </p:txBody>
        </p:sp>
        <p:sp>
          <p:nvSpPr>
            <p:cNvPr id="17434" name="Rectangle 25"/>
            <p:cNvSpPr>
              <a:spLocks noChangeArrowheads="1"/>
            </p:cNvSpPr>
            <p:nvPr/>
          </p:nvSpPr>
          <p:spPr bwMode="auto">
            <a:xfrm>
              <a:off x="405" y="2048"/>
              <a:ext cx="46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300" i="1">
                  <a:solidFill>
                    <a:srgbClr val="000000"/>
                  </a:solidFill>
                </a:rPr>
                <a:t>World</a:t>
              </a:r>
            </a:p>
          </p:txBody>
        </p:sp>
      </p:grpSp>
    </p:spTree>
    <p:extLst>
      <p:ext uri="{BB962C8B-B14F-4D97-AF65-F5344CB8AC3E}">
        <p14:creationId xmlns:p14="http://schemas.microsoft.com/office/powerpoint/2010/main" val="15349838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2"/>
          <p:cNvSpPr txBox="1">
            <a:spLocks noChangeArrowheads="1"/>
          </p:cNvSpPr>
          <p:nvPr/>
        </p:nvSpPr>
        <p:spPr bwMode="auto">
          <a:xfrm>
            <a:off x="3755279" y="472981"/>
            <a:ext cx="4234983" cy="402291"/>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dirty="0">
                <a:solidFill>
                  <a:srgbClr val="000000"/>
                </a:solidFill>
              </a:rPr>
              <a:t>Von Neuman and Havard Architecture</a:t>
            </a:r>
          </a:p>
        </p:txBody>
      </p:sp>
      <p:pic>
        <p:nvPicPr>
          <p:cNvPr id="3" name="Picture 2">
            <a:extLst>
              <a:ext uri="{FF2B5EF4-FFF2-40B4-BE49-F238E27FC236}">
                <a16:creationId xmlns:a16="http://schemas.microsoft.com/office/drawing/2014/main" id="{2CFDEE83-FF6B-1F94-3F74-39F5281DDEBA}"/>
              </a:ext>
            </a:extLst>
          </p:cNvPr>
          <p:cNvPicPr>
            <a:picLocks noChangeAspect="1"/>
          </p:cNvPicPr>
          <p:nvPr/>
        </p:nvPicPr>
        <p:blipFill>
          <a:blip r:embed="rId3"/>
          <a:stretch>
            <a:fillRect/>
          </a:stretch>
        </p:blipFill>
        <p:spPr>
          <a:xfrm>
            <a:off x="1662952" y="934022"/>
            <a:ext cx="8651649" cy="4989955"/>
          </a:xfrm>
          <a:prstGeom prst="rect">
            <a:avLst/>
          </a:prstGeom>
        </p:spPr>
      </p:pic>
    </p:spTree>
    <p:extLst>
      <p:ext uri="{BB962C8B-B14F-4D97-AF65-F5344CB8AC3E}">
        <p14:creationId xmlns:p14="http://schemas.microsoft.com/office/powerpoint/2010/main" val="15904702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1"/>
          <p:cNvGraphicFramePr>
            <a:graphicFrameLocks noChangeAspect="1"/>
          </p:cNvGraphicFramePr>
          <p:nvPr>
            <p:extLst>
              <p:ext uri="{D42A27DB-BD31-4B8C-83A1-F6EECF244321}">
                <p14:modId xmlns:p14="http://schemas.microsoft.com/office/powerpoint/2010/main" val="4244056462"/>
              </p:ext>
            </p:extLst>
          </p:nvPr>
        </p:nvGraphicFramePr>
        <p:xfrm>
          <a:off x="3364782" y="2796600"/>
          <a:ext cx="5462436" cy="3937000"/>
        </p:xfrm>
        <a:graphic>
          <a:graphicData uri="http://schemas.openxmlformats.org/presentationml/2006/ole">
            <mc:AlternateContent xmlns:mc="http://schemas.openxmlformats.org/markup-compatibility/2006">
              <mc:Choice xmlns:v="urn:schemas-microsoft-com:vml" Requires="v">
                <p:oleObj r:id="rId3" imgW="3579480" imgH="3156840" progId="">
                  <p:embed/>
                </p:oleObj>
              </mc:Choice>
              <mc:Fallback>
                <p:oleObj r:id="rId3" imgW="3579480" imgH="3156840" progId="">
                  <p:embed/>
                  <p:pic>
                    <p:nvPicPr>
                      <p:cNvPr id="21506"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782" y="2796600"/>
                        <a:ext cx="5462436" cy="3937000"/>
                      </a:xfrm>
                      <a:prstGeom prst="rect">
                        <a:avLst/>
                      </a:prstGeom>
                      <a:noFill/>
                      <a:ln>
                        <a:noFill/>
                      </a:ln>
                      <a:effectLst/>
                    </p:spPr>
                  </p:pic>
                </p:oleObj>
              </mc:Fallback>
            </mc:AlternateContent>
          </a:graphicData>
        </a:graphic>
      </p:graphicFrame>
      <p:sp>
        <p:nvSpPr>
          <p:cNvPr id="21507" name="Text Box 2"/>
          <p:cNvSpPr txBox="1">
            <a:spLocks noChangeArrowheads="1"/>
          </p:cNvSpPr>
          <p:nvPr/>
        </p:nvSpPr>
        <p:spPr bwMode="auto">
          <a:xfrm>
            <a:off x="763361" y="972911"/>
            <a:ext cx="10862582" cy="1633397"/>
          </a:xfrm>
          <a:prstGeom prst="rect">
            <a:avLst/>
          </a:prstGeom>
          <a:solidFill>
            <a:srgbClr val="FFFF99"/>
          </a:solidFill>
          <a:ln w="9360">
            <a:solidFill>
              <a:srgbClr val="FF3300"/>
            </a:solidFill>
            <a:miter lim="800000"/>
            <a:headEnd/>
            <a:tailEnd/>
          </a:ln>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a:solidFill>
                  <a:srgbClr val="000000"/>
                </a:solidFill>
              </a:rPr>
              <a:t>A computer “executes” </a:t>
            </a:r>
            <a:r>
              <a:rPr lang="en-US" altLang="en-US" sz="2000" i="1">
                <a:solidFill>
                  <a:srgbClr val="000000"/>
                </a:solidFill>
              </a:rPr>
              <a:t>instructions</a:t>
            </a:r>
            <a:r>
              <a:rPr lang="en-US" altLang="en-US" sz="2000">
                <a:solidFill>
                  <a:srgbClr val="000000"/>
                </a:solidFill>
              </a:rPr>
              <a:t> in its </a:t>
            </a:r>
            <a:r>
              <a:rPr lang="en-US" altLang="en-US" sz="2000" i="1">
                <a:solidFill>
                  <a:srgbClr val="000000"/>
                </a:solidFill>
              </a:rPr>
              <a:t>Arithmetic Logic Unit </a:t>
            </a:r>
            <a:r>
              <a:rPr lang="en-US" altLang="en-US" sz="2000">
                <a:solidFill>
                  <a:srgbClr val="000000"/>
                </a:solidFill>
              </a:rPr>
              <a:t>(ALU), running through a series of instructions called a </a:t>
            </a:r>
            <a:r>
              <a:rPr lang="en-US" altLang="en-US" sz="2000" i="1">
                <a:solidFill>
                  <a:srgbClr val="000000"/>
                </a:solidFill>
              </a:rPr>
              <a:t>program</a:t>
            </a:r>
            <a:r>
              <a:rPr lang="en-US" altLang="en-US" sz="2000">
                <a:solidFill>
                  <a:srgbClr val="000000"/>
                </a:solidFill>
              </a:rPr>
              <a:t>. An ALU can only do a few things, but it can do them very fast. A typical 8-bit ALU can do the list shown below. A is the “Accumulator”, a digital register where the computations actually occur, and M is a location in memory. The ALU in turn forms part of the Central Processing Unit (CPU).</a:t>
            </a:r>
          </a:p>
        </p:txBody>
      </p:sp>
      <p:sp>
        <p:nvSpPr>
          <p:cNvPr id="21508" name="Text Box 3"/>
          <p:cNvSpPr txBox="1">
            <a:spLocks noChangeArrowheads="1"/>
          </p:cNvSpPr>
          <p:nvPr/>
        </p:nvSpPr>
        <p:spPr bwMode="auto">
          <a:xfrm>
            <a:off x="1960563" y="319088"/>
            <a:ext cx="9045403" cy="463846"/>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a:solidFill>
                  <a:srgbClr val="000000"/>
                </a:solidFill>
              </a:rPr>
              <a:t>What can the Computer Actually Do? - Instructions and Instruction Sets</a:t>
            </a:r>
          </a:p>
        </p:txBody>
      </p:sp>
    </p:spTree>
    <p:extLst>
      <p:ext uri="{BB962C8B-B14F-4D97-AF65-F5344CB8AC3E}">
        <p14:creationId xmlns:p14="http://schemas.microsoft.com/office/powerpoint/2010/main" val="13235234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Required Acquisitions</a:t>
            </a:r>
            <a:endParaRPr lang="en-US" dirty="0"/>
          </a:p>
        </p:txBody>
      </p:sp>
      <p:sp>
        <p:nvSpPr>
          <p:cNvPr id="3" name="Content Placeholder 2"/>
          <p:cNvSpPr>
            <a:spLocks noGrp="1"/>
          </p:cNvSpPr>
          <p:nvPr>
            <p:ph sz="half" idx="1"/>
          </p:nvPr>
        </p:nvSpPr>
        <p:spPr/>
        <p:txBody>
          <a:bodyPr/>
          <a:lstStyle/>
          <a:p>
            <a:r>
              <a:rPr lang="en-US" dirty="0"/>
              <a:t>Text book</a:t>
            </a:r>
          </a:p>
          <a:p>
            <a:r>
              <a:rPr lang="en-US" dirty="0"/>
              <a:t>PIC microcontroller</a:t>
            </a:r>
          </a:p>
          <a:p>
            <a:r>
              <a:rPr lang="en-US" dirty="0"/>
              <a:t>MPLAB IDE &amp; MPLSB Compiler &amp; Simulator</a:t>
            </a:r>
          </a:p>
          <a:p>
            <a:r>
              <a:rPr lang="en-US" dirty="0">
                <a:solidFill>
                  <a:srgbClr val="FF0000"/>
                </a:solidFill>
              </a:rPr>
              <a:t>STM32</a:t>
            </a:r>
          </a:p>
          <a:p>
            <a:r>
              <a:rPr lang="en-US" dirty="0"/>
              <a:t>Sensors</a:t>
            </a:r>
          </a:p>
          <a:p>
            <a:r>
              <a:rPr lang="en-US" dirty="0"/>
              <a:t>Actuators (Motors)</a:t>
            </a:r>
          </a:p>
          <a:p>
            <a:pPr marL="0" indent="0">
              <a:buNone/>
            </a:pPr>
            <a:endParaRPr lang="en-US" dirty="0"/>
          </a:p>
        </p:txBody>
      </p:sp>
      <p:sp>
        <p:nvSpPr>
          <p:cNvPr id="4" name="Content Placeholder 3"/>
          <p:cNvSpPr>
            <a:spLocks noGrp="1"/>
          </p:cNvSpPr>
          <p:nvPr>
            <p:ph sz="half" idx="2"/>
          </p:nvPr>
        </p:nvSpPr>
        <p:spPr/>
        <p:txBody>
          <a:bodyPr/>
          <a:lstStyle/>
          <a:p>
            <a:endParaRPr lang="en-US" dirty="0"/>
          </a:p>
        </p:txBody>
      </p:sp>
      <p:pic>
        <p:nvPicPr>
          <p:cNvPr id="7" name="Picture 6">
            <a:extLst>
              <a:ext uri="{FF2B5EF4-FFF2-40B4-BE49-F238E27FC236}">
                <a16:creationId xmlns:a16="http://schemas.microsoft.com/office/drawing/2014/main" id="{5A500840-0C9D-6F0E-49EB-520C1C49E9BA}"/>
              </a:ext>
            </a:extLst>
          </p:cNvPr>
          <p:cNvPicPr>
            <a:picLocks noChangeAspect="1"/>
          </p:cNvPicPr>
          <p:nvPr/>
        </p:nvPicPr>
        <p:blipFill>
          <a:blip r:embed="rId2"/>
          <a:stretch>
            <a:fillRect/>
          </a:stretch>
        </p:blipFill>
        <p:spPr>
          <a:xfrm>
            <a:off x="6315635" y="1788459"/>
            <a:ext cx="4733365" cy="4523442"/>
          </a:xfrm>
          <a:prstGeom prst="rect">
            <a:avLst/>
          </a:prstGeom>
        </p:spPr>
      </p:pic>
    </p:spTree>
    <p:extLst>
      <p:ext uri="{BB962C8B-B14F-4D97-AF65-F5344CB8AC3E}">
        <p14:creationId xmlns:p14="http://schemas.microsoft.com/office/powerpoint/2010/main" val="983648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698046" y="961798"/>
            <a:ext cx="11332027" cy="3172280"/>
          </a:xfrm>
          <a:prstGeom prst="rect">
            <a:avLst/>
          </a:prstGeom>
          <a:solidFill>
            <a:srgbClr val="FFFF99"/>
          </a:solidFill>
          <a:ln w="9360">
            <a:solidFill>
              <a:srgbClr val="FF3300"/>
            </a:solidFill>
            <a:miter lim="800000"/>
            <a:headEnd/>
            <a:tailEnd/>
          </a:ln>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dirty="0">
                <a:solidFill>
                  <a:srgbClr val="000000"/>
                </a:solidFill>
              </a:rPr>
              <a:t>Any CPU has a set of instructions that it recognizes and responds to; all programs are built up in one way or another from this instruction set. We want computers to execute code as fast as possible, but how to achieve this aim is not always an obvious matter. </a:t>
            </a:r>
          </a:p>
          <a:p>
            <a:pPr>
              <a:buClrTx/>
              <a:buFontTx/>
              <a:buNone/>
            </a:pPr>
            <a:endParaRPr lang="en-US" altLang="en-US" sz="2000" dirty="0">
              <a:solidFill>
                <a:srgbClr val="000000"/>
              </a:solidFill>
            </a:endParaRPr>
          </a:p>
          <a:p>
            <a:pPr>
              <a:buClrTx/>
              <a:buFontTx/>
              <a:buNone/>
            </a:pPr>
            <a:r>
              <a:rPr lang="en-US" altLang="en-US" sz="2000" dirty="0">
                <a:solidFill>
                  <a:srgbClr val="000000"/>
                </a:solidFill>
              </a:rPr>
              <a:t>One approach is to build sophisticated CPUs with exotic instruction sets, with an instruction ready for every foreseeable operation. This leads to the CISC, the </a:t>
            </a:r>
            <a:r>
              <a:rPr lang="en-US" altLang="en-US" sz="2000" i="1" dirty="0">
                <a:solidFill>
                  <a:srgbClr val="FF0000"/>
                </a:solidFill>
              </a:rPr>
              <a:t>Complex Instruction Set Computer</a:t>
            </a:r>
            <a:r>
              <a:rPr lang="en-US" altLang="en-US" sz="2000" i="1" dirty="0">
                <a:solidFill>
                  <a:srgbClr val="000000"/>
                </a:solidFill>
              </a:rPr>
              <a:t>. </a:t>
            </a:r>
            <a:r>
              <a:rPr lang="en-US" altLang="en-US" sz="2000" dirty="0">
                <a:solidFill>
                  <a:srgbClr val="000000"/>
                </a:solidFill>
              </a:rPr>
              <a:t>A CISC has many instructions, and considerable sophistication. Yet the complexity of the design needed to achieve this tends to lead to slow operation. One characteristic of the CISC approach is that instructions have different levels of complexity</a:t>
            </a:r>
            <a:r>
              <a:rPr lang="en-US" altLang="en-US" sz="2000" dirty="0">
                <a:solidFill>
                  <a:srgbClr val="FF0000"/>
                </a:solidFill>
              </a:rPr>
              <a:t>. Simple ones can be expressed in a short instruction code, say one byte of data, and execute quickly. Complex ones may need several bytes of code to define them and take a long time to execute.</a:t>
            </a:r>
          </a:p>
        </p:txBody>
      </p:sp>
      <p:sp>
        <p:nvSpPr>
          <p:cNvPr id="23555" name="Text Box 2"/>
          <p:cNvSpPr txBox="1">
            <a:spLocks noChangeArrowheads="1"/>
          </p:cNvSpPr>
          <p:nvPr/>
        </p:nvSpPr>
        <p:spPr bwMode="auto">
          <a:xfrm>
            <a:off x="2123848" y="4494213"/>
            <a:ext cx="8724161" cy="1633397"/>
          </a:xfrm>
          <a:prstGeom prst="rect">
            <a:avLst/>
          </a:prstGeom>
          <a:solidFill>
            <a:srgbClr val="FFFF99"/>
          </a:solidFill>
          <a:ln w="9360">
            <a:solidFill>
              <a:srgbClr val="FF3300"/>
            </a:solidFill>
            <a:miter lim="800000"/>
            <a:headEnd/>
            <a:tailEnd/>
          </a:ln>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GB" altLang="en-US" sz="2000" dirty="0">
                <a:solidFill>
                  <a:srgbClr val="000000"/>
                </a:solidFill>
              </a:rPr>
              <a:t>A CISC machine is generally recognised by:</a:t>
            </a:r>
          </a:p>
          <a:p>
            <a:pPr>
              <a:buClrTx/>
              <a:buFontTx/>
              <a:buNone/>
            </a:pPr>
            <a:endParaRPr lang="en-GB" altLang="en-US" sz="2000" dirty="0">
              <a:solidFill>
                <a:srgbClr val="000000"/>
              </a:solidFill>
            </a:endParaRPr>
          </a:p>
          <a:p>
            <a:pPr>
              <a:buFont typeface="Times New Roman" panose="02020603050405020304" pitchFamily="18" charset="0"/>
              <a:buChar char="•"/>
            </a:pPr>
            <a:r>
              <a:rPr lang="en-GB" altLang="en-US" sz="2000" dirty="0">
                <a:solidFill>
                  <a:srgbClr val="000000"/>
                </a:solidFill>
              </a:rPr>
              <a:t> Many instructions (say over one hundred), some with considerable sophistication;</a:t>
            </a:r>
          </a:p>
          <a:p>
            <a:pPr>
              <a:buFont typeface="Times New Roman" panose="02020603050405020304" pitchFamily="18" charset="0"/>
              <a:buChar char="•"/>
            </a:pPr>
            <a:r>
              <a:rPr lang="en-GB" altLang="en-US" sz="2000" dirty="0">
                <a:solidFill>
                  <a:srgbClr val="000000"/>
                </a:solidFill>
              </a:rPr>
              <a:t> Instruction words are of different length;</a:t>
            </a:r>
          </a:p>
          <a:p>
            <a:pPr>
              <a:buFont typeface="Times New Roman" panose="02020603050405020304" pitchFamily="18" charset="0"/>
              <a:buChar char="•"/>
            </a:pPr>
            <a:r>
              <a:rPr lang="en-GB" altLang="en-US" sz="2000" dirty="0">
                <a:solidFill>
                  <a:srgbClr val="000000"/>
                </a:solidFill>
              </a:rPr>
              <a:t> Instructions take different lengths of time to execute.</a:t>
            </a:r>
          </a:p>
        </p:txBody>
      </p:sp>
      <p:sp>
        <p:nvSpPr>
          <p:cNvPr id="23556" name="Text Box 3"/>
          <p:cNvSpPr txBox="1">
            <a:spLocks noChangeArrowheads="1"/>
          </p:cNvSpPr>
          <p:nvPr/>
        </p:nvSpPr>
        <p:spPr bwMode="auto">
          <a:xfrm>
            <a:off x="1742167" y="158637"/>
            <a:ext cx="7356929" cy="463846"/>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marL="342900" indent="-342900">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1pPr>
            <a:lvl2pPr marL="114300">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9pPr>
          </a:lstStyle>
          <a:p>
            <a:pPr lvl="1">
              <a:buClrTx/>
            </a:pPr>
            <a:r>
              <a:rPr lang="en-US" altLang="en-US">
                <a:solidFill>
                  <a:srgbClr val="000000"/>
                </a:solidFill>
              </a:rPr>
              <a:t>How Instruction Sets are Made: the “CISC” Machine</a:t>
            </a:r>
          </a:p>
        </p:txBody>
      </p:sp>
    </p:spTree>
    <p:extLst>
      <p:ext uri="{BB962C8B-B14F-4D97-AF65-F5344CB8AC3E}">
        <p14:creationId xmlns:p14="http://schemas.microsoft.com/office/powerpoint/2010/main" val="28147785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p:cNvSpPr txBox="1">
            <a:spLocks noChangeArrowheads="1"/>
          </p:cNvSpPr>
          <p:nvPr/>
        </p:nvSpPr>
        <p:spPr bwMode="auto">
          <a:xfrm>
            <a:off x="906235" y="1063840"/>
            <a:ext cx="9820049" cy="2248950"/>
          </a:xfrm>
          <a:prstGeom prst="rect">
            <a:avLst/>
          </a:prstGeom>
          <a:solidFill>
            <a:srgbClr val="FFFF99"/>
          </a:solidFill>
          <a:ln w="9360">
            <a:solidFill>
              <a:srgbClr val="FF3300"/>
            </a:solidFill>
            <a:miter lim="800000"/>
            <a:headEnd/>
            <a:tailEnd/>
          </a:ln>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dirty="0">
                <a:solidFill>
                  <a:srgbClr val="000000"/>
                </a:solidFill>
              </a:rPr>
              <a:t>Another approach is to keep the CPU very simple, and have a limited instruction set. This leads to the RISC approach – the </a:t>
            </a:r>
            <a:r>
              <a:rPr lang="en-US" altLang="en-US" sz="2000" i="1" dirty="0">
                <a:solidFill>
                  <a:srgbClr val="FF0000"/>
                </a:solidFill>
              </a:rPr>
              <a:t>Reduced Instruction Set Computer</a:t>
            </a:r>
            <a:r>
              <a:rPr lang="en-US" altLang="en-US" sz="2000" dirty="0">
                <a:solidFill>
                  <a:srgbClr val="000000"/>
                </a:solidFill>
              </a:rPr>
              <a:t>. The instruction set, and hence overall design, is kept simple. This leads to fast operation. One characteristic of the RISC approach is that each instruction is contained within a single binary word. That word must hold all information necessary, including the instruction code itself, as well as any address or data information also needed. A further characteristic, an outcome of the simplicity of the approach, is that every instruction normally takes the same amount of time to execute.</a:t>
            </a:r>
          </a:p>
        </p:txBody>
      </p:sp>
      <p:sp>
        <p:nvSpPr>
          <p:cNvPr id="25603" name="Text Box 2"/>
          <p:cNvSpPr txBox="1">
            <a:spLocks noChangeArrowheads="1"/>
          </p:cNvSpPr>
          <p:nvPr/>
        </p:nvSpPr>
        <p:spPr bwMode="auto">
          <a:xfrm>
            <a:off x="1774825" y="260351"/>
            <a:ext cx="6948714" cy="463846"/>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marL="342900" indent="-342900">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1pPr>
            <a:lvl2pPr marL="114300">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114300" algn="l"/>
                <a:tab pos="1028700" algn="l"/>
                <a:tab pos="1943100" algn="l"/>
                <a:tab pos="2857500" algn="l"/>
                <a:tab pos="3771900" algn="l"/>
                <a:tab pos="4686300" algn="l"/>
                <a:tab pos="5600700" algn="l"/>
                <a:tab pos="6515100" algn="l"/>
                <a:tab pos="7429500" algn="l"/>
                <a:tab pos="8343900" algn="l"/>
                <a:tab pos="9258300" algn="l"/>
                <a:tab pos="10172700" algn="l"/>
              </a:tabLst>
              <a:defRPr sz="2400">
                <a:solidFill>
                  <a:schemeClr val="bg1"/>
                </a:solidFill>
                <a:latin typeface="Times New Roman" panose="02020603050405020304" pitchFamily="18" charset="0"/>
                <a:ea typeface="DejaVu Sans" charset="0"/>
                <a:cs typeface="DejaVu Sans" charset="0"/>
              </a:defRPr>
            </a:lvl9pPr>
          </a:lstStyle>
          <a:p>
            <a:pPr lvl="1">
              <a:buClrTx/>
            </a:pPr>
            <a:r>
              <a:rPr lang="en-US" altLang="en-US">
                <a:solidFill>
                  <a:srgbClr val="000000"/>
                </a:solidFill>
              </a:rPr>
              <a:t>How Instruction Sets are Made: the “RISC” Machine</a:t>
            </a:r>
          </a:p>
        </p:txBody>
      </p:sp>
      <p:sp>
        <p:nvSpPr>
          <p:cNvPr id="25604" name="Text Box 3"/>
          <p:cNvSpPr txBox="1">
            <a:spLocks noChangeArrowheads="1"/>
          </p:cNvSpPr>
          <p:nvPr/>
        </p:nvSpPr>
        <p:spPr bwMode="auto">
          <a:xfrm>
            <a:off x="2552474" y="3931193"/>
            <a:ext cx="7383461" cy="2679837"/>
          </a:xfrm>
          <a:prstGeom prst="rect">
            <a:avLst/>
          </a:prstGeom>
          <a:solidFill>
            <a:srgbClr val="FFFF99"/>
          </a:solidFill>
          <a:ln w="9360">
            <a:solidFill>
              <a:srgbClr val="FF3300"/>
            </a:solidFill>
            <a:miter lim="800000"/>
            <a:headEnd/>
            <a:tailEnd/>
          </a:ln>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GB" altLang="en-US" dirty="0">
                <a:solidFill>
                  <a:srgbClr val="000000"/>
                </a:solidFill>
              </a:rPr>
              <a:t>A RISC machine is generally recognised by:</a:t>
            </a:r>
          </a:p>
          <a:p>
            <a:pPr>
              <a:buClrTx/>
              <a:buFontTx/>
              <a:buNone/>
            </a:pPr>
            <a:endParaRPr lang="en-GB" altLang="en-US" dirty="0">
              <a:solidFill>
                <a:srgbClr val="000000"/>
              </a:solidFill>
            </a:endParaRPr>
          </a:p>
          <a:p>
            <a:pPr>
              <a:buFont typeface="Times New Roman" panose="02020603050405020304" pitchFamily="18" charset="0"/>
              <a:buChar char="•"/>
            </a:pPr>
            <a:r>
              <a:rPr lang="en-GB" altLang="en-US" dirty="0">
                <a:solidFill>
                  <a:srgbClr val="000000"/>
                </a:solidFill>
              </a:rPr>
              <a:t> Few instructions (say well below one hundred), </a:t>
            </a:r>
          </a:p>
          <a:p>
            <a:pPr>
              <a:buFont typeface="Times New Roman" panose="02020603050405020304" pitchFamily="18" charset="0"/>
              <a:buChar char="•"/>
            </a:pPr>
            <a:r>
              <a:rPr lang="en-GB" altLang="en-US" dirty="0">
                <a:solidFill>
                  <a:srgbClr val="000000"/>
                </a:solidFill>
              </a:rPr>
              <a:t> Each performs a very simple action;</a:t>
            </a:r>
          </a:p>
          <a:p>
            <a:pPr>
              <a:buFont typeface="Times New Roman" panose="02020603050405020304" pitchFamily="18" charset="0"/>
              <a:buChar char="•"/>
            </a:pPr>
            <a:r>
              <a:rPr lang="en-GB" altLang="en-US" dirty="0">
                <a:solidFill>
                  <a:srgbClr val="000000"/>
                </a:solidFill>
              </a:rPr>
              <a:t> All instructions are single word;</a:t>
            </a:r>
          </a:p>
          <a:p>
            <a:pPr>
              <a:buFont typeface="Times New Roman" panose="02020603050405020304" pitchFamily="18" charset="0"/>
              <a:buChar char="•"/>
            </a:pPr>
            <a:r>
              <a:rPr lang="en-GB" altLang="en-US" dirty="0">
                <a:solidFill>
                  <a:srgbClr val="000000"/>
                </a:solidFill>
              </a:rPr>
              <a:t> All, or almost all instructions take the same length of time to execute.</a:t>
            </a:r>
          </a:p>
        </p:txBody>
      </p:sp>
    </p:spTree>
    <p:extLst>
      <p:ext uri="{BB962C8B-B14F-4D97-AF65-F5344CB8AC3E}">
        <p14:creationId xmlns:p14="http://schemas.microsoft.com/office/powerpoint/2010/main" val="17377615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123" y="1189284"/>
            <a:ext cx="5447764" cy="5262979"/>
          </a:xfrm>
          <a:prstGeom prst="rect">
            <a:avLst/>
          </a:prstGeom>
        </p:spPr>
        <p:txBody>
          <a:bodyPr wrap="square">
            <a:spAutoFit/>
          </a:bodyPr>
          <a:lstStyle/>
          <a:p>
            <a:pPr marL="457200" indent="-457200" algn="just">
              <a:buFont typeface="Arial" panose="020B0604020202020204" pitchFamily="34" charset="0"/>
              <a:buChar char="•"/>
            </a:pPr>
            <a:r>
              <a:rPr lang="en-NZ" sz="2800" dirty="0"/>
              <a:t>A microcontroller is an integrated chip that is often part of an embedded system. </a:t>
            </a:r>
          </a:p>
          <a:p>
            <a:pPr algn="just"/>
            <a:endParaRPr lang="en-NZ" sz="2800" dirty="0"/>
          </a:p>
          <a:p>
            <a:pPr marL="457200" indent="-457200" algn="just">
              <a:buFont typeface="Arial" panose="020B0604020202020204" pitchFamily="34" charset="0"/>
              <a:buChar char="•"/>
            </a:pPr>
            <a:r>
              <a:rPr lang="en-NZ" sz="2800" dirty="0"/>
              <a:t>Microcontroller includes a CPU, RAM, ROM, I/O ports, and timers like a standard computer</a:t>
            </a:r>
          </a:p>
          <a:p>
            <a:pPr algn="just"/>
            <a:endParaRPr lang="en-NZ" sz="2800" dirty="0"/>
          </a:p>
          <a:p>
            <a:pPr marL="457200" indent="-457200" algn="just">
              <a:buFont typeface="Arial" panose="020B0604020202020204" pitchFamily="34" charset="0"/>
              <a:buChar char="•"/>
            </a:pPr>
            <a:r>
              <a:rPr lang="en-NZ" sz="2800" dirty="0"/>
              <a:t>They are much smaller and simplified so that they can include all the functions required on a single chip.</a:t>
            </a:r>
          </a:p>
        </p:txBody>
      </p:sp>
      <p:pic>
        <p:nvPicPr>
          <p:cNvPr id="4" name="Picture 3"/>
          <p:cNvPicPr>
            <a:picLocks noChangeAspect="1"/>
          </p:cNvPicPr>
          <p:nvPr/>
        </p:nvPicPr>
        <p:blipFill>
          <a:blip r:embed="rId2"/>
          <a:stretch>
            <a:fillRect/>
          </a:stretch>
        </p:blipFill>
        <p:spPr>
          <a:xfrm>
            <a:off x="6839822" y="171492"/>
            <a:ext cx="4333875" cy="2146705"/>
          </a:xfrm>
          <a:prstGeom prst="rect">
            <a:avLst/>
          </a:prstGeom>
        </p:spPr>
      </p:pic>
      <p:pic>
        <p:nvPicPr>
          <p:cNvPr id="5" name="Picture 4"/>
          <p:cNvPicPr>
            <a:picLocks noChangeAspect="1"/>
          </p:cNvPicPr>
          <p:nvPr/>
        </p:nvPicPr>
        <p:blipFill>
          <a:blip r:embed="rId3"/>
          <a:stretch>
            <a:fillRect/>
          </a:stretch>
        </p:blipFill>
        <p:spPr>
          <a:xfrm>
            <a:off x="6839822" y="2501494"/>
            <a:ext cx="3895725" cy="3343275"/>
          </a:xfrm>
          <a:prstGeom prst="rect">
            <a:avLst/>
          </a:prstGeom>
        </p:spPr>
      </p:pic>
      <p:sp>
        <p:nvSpPr>
          <p:cNvPr id="6" name="Text Box 2"/>
          <p:cNvSpPr txBox="1">
            <a:spLocks noChangeArrowheads="1"/>
          </p:cNvSpPr>
          <p:nvPr/>
        </p:nvSpPr>
        <p:spPr bwMode="auto">
          <a:xfrm>
            <a:off x="1169138" y="313159"/>
            <a:ext cx="3520813" cy="586957"/>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3200">
                <a:solidFill>
                  <a:srgbClr val="000000"/>
                </a:solidFill>
              </a:rPr>
              <a:t>The Microcontroller</a:t>
            </a:r>
          </a:p>
        </p:txBody>
      </p:sp>
      <p:sp>
        <p:nvSpPr>
          <p:cNvPr id="7" name="Rectangle 6"/>
          <p:cNvSpPr/>
          <p:nvPr/>
        </p:nvSpPr>
        <p:spPr>
          <a:xfrm>
            <a:off x="2202287" y="6353322"/>
            <a:ext cx="8868379" cy="369332"/>
          </a:xfrm>
          <a:prstGeom prst="rect">
            <a:avLst/>
          </a:prstGeom>
        </p:spPr>
        <p:txBody>
          <a:bodyPr wrap="square">
            <a:spAutoFit/>
          </a:bodyPr>
          <a:lstStyle/>
          <a:p>
            <a:r>
              <a:rPr lang="en-NZ" dirty="0"/>
              <a:t>Source: http://students.iitk.ac.in/eclub/assets/lectures/embedded/Embedded-Old-1.pdf</a:t>
            </a:r>
          </a:p>
        </p:txBody>
      </p:sp>
    </p:spTree>
    <p:extLst>
      <p:ext uri="{BB962C8B-B14F-4D97-AF65-F5344CB8AC3E}">
        <p14:creationId xmlns:p14="http://schemas.microsoft.com/office/powerpoint/2010/main" val="762126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612322" y="1123950"/>
            <a:ext cx="11176906" cy="5018939"/>
          </a:xfrm>
          <a:prstGeom prst="rect">
            <a:avLst/>
          </a:prstGeom>
          <a:solidFill>
            <a:srgbClr val="FFFF99"/>
          </a:solidFill>
          <a:ln w="9360">
            <a:solidFill>
              <a:srgbClr val="FF3300"/>
            </a:solidFill>
            <a:miter lim="800000"/>
            <a:headEnd/>
            <a:tailEnd/>
          </a:ln>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dirty="0">
                <a:solidFill>
                  <a:srgbClr val="000000"/>
                </a:solidFill>
              </a:rPr>
              <a:t>A microcontroller is a microprocessor designed primarily to perform simple control functions. </a:t>
            </a:r>
          </a:p>
          <a:p>
            <a:pPr>
              <a:buClrTx/>
              <a:buFontTx/>
              <a:buNone/>
            </a:pPr>
            <a:endParaRPr lang="en-US" altLang="en-US" sz="2000" dirty="0">
              <a:solidFill>
                <a:srgbClr val="000000"/>
              </a:solidFill>
            </a:endParaRPr>
          </a:p>
          <a:p>
            <a:pPr>
              <a:buClrTx/>
              <a:buFontTx/>
              <a:buNone/>
            </a:pPr>
            <a:r>
              <a:rPr lang="en-US" altLang="en-US" sz="2000" dirty="0">
                <a:solidFill>
                  <a:srgbClr val="000000"/>
                </a:solidFill>
              </a:rPr>
              <a:t>Microcontrollers usually have these features</a:t>
            </a:r>
          </a:p>
          <a:p>
            <a:pPr>
              <a:buClrTx/>
              <a:buFontTx/>
              <a:buNone/>
            </a:pPr>
            <a:r>
              <a:rPr lang="en-US" altLang="en-US" sz="2000" dirty="0">
                <a:solidFill>
                  <a:srgbClr val="000000"/>
                </a:solidFill>
              </a:rPr>
              <a:t> </a:t>
            </a:r>
          </a:p>
          <a:p>
            <a:pPr>
              <a:buFont typeface="Times New Roman" panose="02020603050405020304" pitchFamily="18" charset="0"/>
              <a:buChar char="•"/>
            </a:pPr>
            <a:r>
              <a:rPr lang="en-US" altLang="en-US" sz="2000" dirty="0">
                <a:solidFill>
                  <a:srgbClr val="000000"/>
                </a:solidFill>
              </a:rPr>
              <a:t> low cost,</a:t>
            </a:r>
          </a:p>
          <a:p>
            <a:pPr>
              <a:buFont typeface="Times New Roman" panose="02020603050405020304" pitchFamily="18" charset="0"/>
              <a:buChar char="•"/>
            </a:pPr>
            <a:r>
              <a:rPr lang="en-US" altLang="en-US" sz="2000" dirty="0">
                <a:solidFill>
                  <a:srgbClr val="000000"/>
                </a:solidFill>
              </a:rPr>
              <a:t> physically small,</a:t>
            </a:r>
          </a:p>
          <a:p>
            <a:pPr>
              <a:buFont typeface="Times New Roman" panose="02020603050405020304" pitchFamily="18" charset="0"/>
              <a:buChar char="•"/>
            </a:pPr>
            <a:r>
              <a:rPr lang="en-US" altLang="en-US" sz="2000" dirty="0">
                <a:solidFill>
                  <a:srgbClr val="000000"/>
                </a:solidFill>
              </a:rPr>
              <a:t> input/output intensive, and capable of easy interfacing,</a:t>
            </a:r>
          </a:p>
          <a:p>
            <a:pPr>
              <a:buFont typeface="Times New Roman" panose="02020603050405020304" pitchFamily="18" charset="0"/>
              <a:buChar char="•"/>
            </a:pPr>
            <a:r>
              <a:rPr lang="en-US" altLang="en-US" sz="2000" dirty="0">
                <a:solidFill>
                  <a:srgbClr val="000000"/>
                </a:solidFill>
              </a:rPr>
              <a:t> limited memory capability for program and data,</a:t>
            </a:r>
          </a:p>
          <a:p>
            <a:pPr>
              <a:buFont typeface="Times New Roman" panose="02020603050405020304" pitchFamily="18" charset="0"/>
              <a:buChar char="•"/>
            </a:pPr>
            <a:r>
              <a:rPr lang="en-US" altLang="en-US" sz="2000" dirty="0">
                <a:solidFill>
                  <a:srgbClr val="000000"/>
                </a:solidFill>
              </a:rPr>
              <a:t> instruction set leading to compact code, with limited arithmetic capability,</a:t>
            </a:r>
          </a:p>
          <a:p>
            <a:pPr>
              <a:buFont typeface="Times New Roman" panose="02020603050405020304" pitchFamily="18" charset="0"/>
              <a:buChar char="•"/>
            </a:pPr>
            <a:r>
              <a:rPr lang="en-US" altLang="en-US" sz="2000" dirty="0">
                <a:solidFill>
                  <a:srgbClr val="000000"/>
                </a:solidFill>
              </a:rPr>
              <a:t> ability to operate in a real-time environment.</a:t>
            </a:r>
          </a:p>
          <a:p>
            <a:pPr>
              <a:buClrTx/>
              <a:buFontTx/>
              <a:buNone/>
            </a:pPr>
            <a:r>
              <a:rPr lang="en-US" altLang="en-US" sz="2000" dirty="0">
                <a:solidFill>
                  <a:srgbClr val="000000"/>
                </a:solidFill>
              </a:rPr>
              <a:t> </a:t>
            </a:r>
          </a:p>
          <a:p>
            <a:pPr>
              <a:buClrTx/>
              <a:buFontTx/>
              <a:buNone/>
            </a:pPr>
            <a:r>
              <a:rPr lang="en-US" altLang="en-US" sz="2000" dirty="0">
                <a:solidFill>
                  <a:srgbClr val="000000"/>
                </a:solidFill>
              </a:rPr>
              <a:t>In certain applications the following further features are essential:</a:t>
            </a:r>
          </a:p>
          <a:p>
            <a:pPr>
              <a:buClrTx/>
              <a:buFontTx/>
              <a:buNone/>
            </a:pPr>
            <a:r>
              <a:rPr lang="en-US" altLang="en-US" sz="2000" dirty="0">
                <a:solidFill>
                  <a:srgbClr val="000000"/>
                </a:solidFill>
              </a:rPr>
              <a:t> </a:t>
            </a:r>
          </a:p>
          <a:p>
            <a:pPr>
              <a:buFont typeface="Times New Roman" panose="02020603050405020304" pitchFamily="18" charset="0"/>
              <a:buChar char="•"/>
            </a:pPr>
            <a:r>
              <a:rPr lang="en-US" altLang="en-US" sz="2000" dirty="0">
                <a:solidFill>
                  <a:srgbClr val="000000"/>
                </a:solidFill>
              </a:rPr>
              <a:t> ability to operate in hostile environment, e.g. high or low temperature, tolerant to electromagnetic interference,</a:t>
            </a:r>
          </a:p>
          <a:p>
            <a:pPr>
              <a:buFont typeface="Times New Roman" panose="02020603050405020304" pitchFamily="18" charset="0"/>
              <a:buChar char="•"/>
            </a:pPr>
            <a:r>
              <a:rPr lang="en-US" altLang="en-US" sz="2000" dirty="0">
                <a:solidFill>
                  <a:srgbClr val="000000"/>
                </a:solidFill>
              </a:rPr>
              <a:t> low power, with features adapted to battery power.</a:t>
            </a:r>
          </a:p>
        </p:txBody>
      </p:sp>
      <p:sp>
        <p:nvSpPr>
          <p:cNvPr id="27651" name="Text Box 2"/>
          <p:cNvSpPr txBox="1">
            <a:spLocks noChangeArrowheads="1"/>
          </p:cNvSpPr>
          <p:nvPr/>
        </p:nvSpPr>
        <p:spPr bwMode="auto">
          <a:xfrm>
            <a:off x="1916113" y="430213"/>
            <a:ext cx="2252662" cy="398462"/>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a:solidFill>
                  <a:srgbClr val="000000"/>
                </a:solidFill>
              </a:rPr>
              <a:t>The Microcontroller</a:t>
            </a:r>
          </a:p>
        </p:txBody>
      </p:sp>
    </p:spTree>
    <p:extLst>
      <p:ext uri="{BB962C8B-B14F-4D97-AF65-F5344CB8AC3E}">
        <p14:creationId xmlns:p14="http://schemas.microsoft.com/office/powerpoint/2010/main" val="259126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1924051" y="260351"/>
            <a:ext cx="4386263" cy="398463"/>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a:solidFill>
                  <a:srgbClr val="000000"/>
                </a:solidFill>
              </a:rPr>
              <a:t>Features of a General-Purpose Controller</a:t>
            </a:r>
          </a:p>
        </p:txBody>
      </p:sp>
      <p:sp>
        <p:nvSpPr>
          <p:cNvPr id="29699" name="Text Box 2"/>
          <p:cNvSpPr txBox="1">
            <a:spLocks noChangeArrowheads="1"/>
          </p:cNvSpPr>
          <p:nvPr/>
        </p:nvSpPr>
        <p:spPr bwMode="auto">
          <a:xfrm>
            <a:off x="2065339" y="5805489"/>
            <a:ext cx="8213725" cy="460375"/>
          </a:xfrm>
          <a:prstGeom prst="rect">
            <a:avLst/>
          </a:prstGeom>
          <a:solidFill>
            <a:srgbClr val="FFFF99"/>
          </a:solidFill>
          <a:ln w="28440">
            <a:solidFill>
              <a:srgbClr val="FF3300"/>
            </a:solidFill>
            <a:miter lim="800000"/>
            <a:headEnd/>
            <a:tailEnd/>
          </a:ln>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a:solidFill>
                  <a:srgbClr val="000000"/>
                </a:solidFill>
              </a:rPr>
              <a:t>A microcontroller = microprocessor core + memory + peripherals</a:t>
            </a:r>
          </a:p>
        </p:txBody>
      </p:sp>
      <p:sp>
        <p:nvSpPr>
          <p:cNvPr id="29700" name="Rectangle 3"/>
          <p:cNvSpPr>
            <a:spLocks noChangeArrowheads="1"/>
          </p:cNvSpPr>
          <p:nvPr/>
        </p:nvSpPr>
        <p:spPr bwMode="auto">
          <a:xfrm>
            <a:off x="1524000" y="1957389"/>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graphicFrame>
        <p:nvGraphicFramePr>
          <p:cNvPr id="29701" name="Object 4"/>
          <p:cNvGraphicFramePr>
            <a:graphicFrameLocks noChangeAspect="1"/>
          </p:cNvGraphicFramePr>
          <p:nvPr/>
        </p:nvGraphicFramePr>
        <p:xfrm>
          <a:off x="3287713" y="1052514"/>
          <a:ext cx="5472112" cy="4391025"/>
        </p:xfrm>
        <a:graphic>
          <a:graphicData uri="http://schemas.openxmlformats.org/presentationml/2006/ole">
            <mc:AlternateContent xmlns:mc="http://schemas.openxmlformats.org/markup-compatibility/2006">
              <mc:Choice xmlns:v="urn:schemas-microsoft-com:vml" Requires="v">
                <p:oleObj r:id="rId3" imgW="1966020" imgH="1966020" progId="">
                  <p:embed/>
                </p:oleObj>
              </mc:Choice>
              <mc:Fallback>
                <p:oleObj r:id="rId3" imgW="1966020" imgH="1966020" progId="">
                  <p:embed/>
                  <p:pic>
                    <p:nvPicPr>
                      <p:cNvPr id="2970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3" y="1052514"/>
                        <a:ext cx="5472112" cy="4391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706181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1"/>
          <p:cNvGraphicFramePr>
            <a:graphicFrameLocks noChangeAspect="1"/>
          </p:cNvGraphicFramePr>
          <p:nvPr/>
        </p:nvGraphicFramePr>
        <p:xfrm>
          <a:off x="2063751" y="4724400"/>
          <a:ext cx="2676525" cy="1752600"/>
        </p:xfrm>
        <a:graphic>
          <a:graphicData uri="http://schemas.openxmlformats.org/presentationml/2006/ole">
            <mc:AlternateContent xmlns:mc="http://schemas.openxmlformats.org/markup-compatibility/2006">
              <mc:Choice xmlns:v="urn:schemas-microsoft-com:vml" Requires="v">
                <p:oleObj r:id="rId3" imgW="5420482" imgH="3552381" progId="">
                  <p:embed/>
                </p:oleObj>
              </mc:Choice>
              <mc:Fallback>
                <p:oleObj r:id="rId3" imgW="5420482" imgH="3552381" progId="">
                  <p:embed/>
                  <p:pic>
                    <p:nvPicPr>
                      <p:cNvPr id="36866"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4724400"/>
                        <a:ext cx="2676525" cy="1752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686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839" y="1758951"/>
            <a:ext cx="8867775"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6868" name="Rectangle 3"/>
          <p:cNvSpPr>
            <a:spLocks noChangeArrowheads="1"/>
          </p:cNvSpPr>
          <p:nvPr/>
        </p:nvSpPr>
        <p:spPr bwMode="auto">
          <a:xfrm>
            <a:off x="1524000" y="2865439"/>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36869" name="Text Box 4"/>
          <p:cNvSpPr txBox="1">
            <a:spLocks noChangeArrowheads="1"/>
          </p:cNvSpPr>
          <p:nvPr/>
        </p:nvSpPr>
        <p:spPr bwMode="auto">
          <a:xfrm>
            <a:off x="1703389" y="260351"/>
            <a:ext cx="5697537" cy="398463"/>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eaLnBrk="1" hangingPunct="1">
              <a:buClrTx/>
              <a:buFontTx/>
              <a:buNone/>
            </a:pPr>
            <a:r>
              <a:rPr lang="en-US" altLang="en-US" sz="2000">
                <a:solidFill>
                  <a:srgbClr val="000000"/>
                </a:solidFill>
              </a:rPr>
              <a:t>A Gathering of Microprocessors and Microcontrollers</a:t>
            </a:r>
          </a:p>
        </p:txBody>
      </p:sp>
      <p:sp>
        <p:nvSpPr>
          <p:cNvPr id="36870" name="Text Box 5"/>
          <p:cNvSpPr txBox="1">
            <a:spLocks noChangeArrowheads="1"/>
          </p:cNvSpPr>
          <p:nvPr/>
        </p:nvSpPr>
        <p:spPr bwMode="auto">
          <a:xfrm>
            <a:off x="1781175" y="2276476"/>
            <a:ext cx="1355156" cy="371513"/>
          </a:xfrm>
          <a:prstGeom prst="rect">
            <a:avLst/>
          </a:prstGeom>
          <a:solidFill>
            <a:srgbClr val="FFFF66"/>
          </a:solidFill>
          <a:ln w="9360">
            <a:solidFill>
              <a:srgbClr val="FF3300"/>
            </a:solidFill>
            <a:miter lim="800000"/>
            <a:headEnd/>
            <a:tailEnd/>
          </a:ln>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GB" altLang="en-US" sz="1800">
                <a:solidFill>
                  <a:srgbClr val="000000"/>
                </a:solidFill>
              </a:rPr>
              <a:t>PIC 16F84A</a:t>
            </a:r>
          </a:p>
        </p:txBody>
      </p:sp>
      <p:sp>
        <p:nvSpPr>
          <p:cNvPr id="36871" name="Text Box 6"/>
          <p:cNvSpPr txBox="1">
            <a:spLocks noChangeArrowheads="1"/>
          </p:cNvSpPr>
          <p:nvPr/>
        </p:nvSpPr>
        <p:spPr bwMode="auto">
          <a:xfrm>
            <a:off x="7326314" y="1557338"/>
            <a:ext cx="1292225" cy="368300"/>
          </a:xfrm>
          <a:prstGeom prst="rect">
            <a:avLst/>
          </a:prstGeom>
          <a:solidFill>
            <a:srgbClr val="FFFF66"/>
          </a:solidFill>
          <a:ln w="9360">
            <a:solidFill>
              <a:srgbClr val="FF3300"/>
            </a:solidFill>
            <a:miter lim="800000"/>
            <a:headEnd/>
            <a:tailEnd/>
          </a:ln>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GB" altLang="en-US" sz="1800">
                <a:solidFill>
                  <a:srgbClr val="000000"/>
                </a:solidFill>
              </a:rPr>
              <a:t>PIC 16F877</a:t>
            </a:r>
          </a:p>
        </p:txBody>
      </p:sp>
      <p:sp>
        <p:nvSpPr>
          <p:cNvPr id="36872" name="Text Box 7"/>
          <p:cNvSpPr txBox="1">
            <a:spLocks noChangeArrowheads="1"/>
          </p:cNvSpPr>
          <p:nvPr/>
        </p:nvSpPr>
        <p:spPr bwMode="auto">
          <a:xfrm>
            <a:off x="1781176" y="4581525"/>
            <a:ext cx="1292225" cy="368300"/>
          </a:xfrm>
          <a:prstGeom prst="rect">
            <a:avLst/>
          </a:prstGeom>
          <a:solidFill>
            <a:srgbClr val="FFFF66"/>
          </a:solidFill>
          <a:ln w="9360">
            <a:solidFill>
              <a:srgbClr val="FF3300"/>
            </a:solidFill>
            <a:miter lim="800000"/>
            <a:headEnd/>
            <a:tailEnd/>
          </a:ln>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GB" altLang="en-US" sz="1800">
                <a:solidFill>
                  <a:srgbClr val="000000"/>
                </a:solidFill>
              </a:rPr>
              <a:t>PIC 12F508</a:t>
            </a:r>
          </a:p>
        </p:txBody>
      </p:sp>
      <p:sp>
        <p:nvSpPr>
          <p:cNvPr id="36873" name="Text Box 8"/>
          <p:cNvSpPr txBox="1">
            <a:spLocks noChangeArrowheads="1"/>
          </p:cNvSpPr>
          <p:nvPr/>
        </p:nvSpPr>
        <p:spPr bwMode="auto">
          <a:xfrm>
            <a:off x="4662489" y="1557339"/>
            <a:ext cx="1336675" cy="642937"/>
          </a:xfrm>
          <a:prstGeom prst="rect">
            <a:avLst/>
          </a:prstGeom>
          <a:solidFill>
            <a:srgbClr val="FFFF66"/>
          </a:solidFill>
          <a:ln w="9360">
            <a:solidFill>
              <a:srgbClr val="FF3300"/>
            </a:solidFill>
            <a:miter lim="800000"/>
            <a:headEnd/>
            <a:tailEnd/>
          </a:ln>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lgn="ctr">
              <a:buClrTx/>
              <a:buFontTx/>
              <a:buNone/>
            </a:pPr>
            <a:r>
              <a:rPr lang="en-GB" altLang="en-US" sz="1800">
                <a:solidFill>
                  <a:srgbClr val="000000"/>
                </a:solidFill>
              </a:rPr>
              <a:t>Motorola </a:t>
            </a:r>
          </a:p>
          <a:p>
            <a:pPr algn="ctr">
              <a:buClrTx/>
              <a:buFontTx/>
              <a:buNone/>
            </a:pPr>
            <a:r>
              <a:rPr lang="en-GB" altLang="en-US" sz="1800">
                <a:solidFill>
                  <a:srgbClr val="000000"/>
                </a:solidFill>
              </a:rPr>
              <a:t>68HC05B16</a:t>
            </a:r>
          </a:p>
        </p:txBody>
      </p:sp>
      <p:sp>
        <p:nvSpPr>
          <p:cNvPr id="36874" name="Text Box 9"/>
          <p:cNvSpPr txBox="1">
            <a:spLocks noChangeArrowheads="1"/>
          </p:cNvSpPr>
          <p:nvPr/>
        </p:nvSpPr>
        <p:spPr bwMode="auto">
          <a:xfrm>
            <a:off x="2789239" y="1773238"/>
            <a:ext cx="1203325" cy="368300"/>
          </a:xfrm>
          <a:prstGeom prst="rect">
            <a:avLst/>
          </a:prstGeom>
          <a:solidFill>
            <a:srgbClr val="FFFF66"/>
          </a:solidFill>
          <a:ln w="9360">
            <a:solidFill>
              <a:srgbClr val="FF3300"/>
            </a:solidFill>
            <a:miter lim="800000"/>
            <a:headEnd/>
            <a:tailEnd/>
          </a:ln>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GB" altLang="en-US" sz="1800">
                <a:solidFill>
                  <a:srgbClr val="000000"/>
                </a:solidFill>
              </a:rPr>
              <a:t>PIC 16C72</a:t>
            </a:r>
          </a:p>
        </p:txBody>
      </p:sp>
      <p:sp>
        <p:nvSpPr>
          <p:cNvPr id="36875" name="Text Box 10"/>
          <p:cNvSpPr txBox="1">
            <a:spLocks noChangeArrowheads="1"/>
          </p:cNvSpPr>
          <p:nvPr/>
        </p:nvSpPr>
        <p:spPr bwMode="auto">
          <a:xfrm>
            <a:off x="8621713" y="3716338"/>
            <a:ext cx="1662112" cy="368300"/>
          </a:xfrm>
          <a:prstGeom prst="rect">
            <a:avLst/>
          </a:prstGeom>
          <a:solidFill>
            <a:srgbClr val="FFFF66"/>
          </a:solidFill>
          <a:ln w="9360">
            <a:solidFill>
              <a:srgbClr val="FF3300"/>
            </a:solidFill>
            <a:miter lim="800000"/>
            <a:headEnd/>
            <a:tailEnd/>
          </a:ln>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GB" altLang="en-US" sz="1800">
                <a:solidFill>
                  <a:srgbClr val="000000"/>
                </a:solidFill>
              </a:rPr>
              <a:t>Motorola 68000</a:t>
            </a:r>
          </a:p>
        </p:txBody>
      </p:sp>
      <p:sp>
        <p:nvSpPr>
          <p:cNvPr id="36876" name="Rectangle 11"/>
          <p:cNvSpPr>
            <a:spLocks noChangeArrowheads="1"/>
          </p:cNvSpPr>
          <p:nvPr/>
        </p:nvSpPr>
        <p:spPr bwMode="auto">
          <a:xfrm>
            <a:off x="1524000" y="2552700"/>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36877" name="Line 12"/>
          <p:cNvSpPr>
            <a:spLocks noChangeShapeType="1"/>
          </p:cNvSpPr>
          <p:nvPr/>
        </p:nvSpPr>
        <p:spPr bwMode="auto">
          <a:xfrm flipH="1" flipV="1">
            <a:off x="2062164" y="3859214"/>
            <a:ext cx="219075" cy="650875"/>
          </a:xfrm>
          <a:prstGeom prst="line">
            <a:avLst/>
          </a:prstGeom>
          <a:noFill/>
          <a:ln w="936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NZ"/>
          </a:p>
        </p:txBody>
      </p:sp>
      <p:sp>
        <p:nvSpPr>
          <p:cNvPr id="36878" name="Line 13"/>
          <p:cNvSpPr>
            <a:spLocks noChangeShapeType="1"/>
          </p:cNvSpPr>
          <p:nvPr/>
        </p:nvSpPr>
        <p:spPr bwMode="auto">
          <a:xfrm>
            <a:off x="2424114" y="5013326"/>
            <a:ext cx="71437" cy="360363"/>
          </a:xfrm>
          <a:prstGeom prst="line">
            <a:avLst/>
          </a:prstGeom>
          <a:noFill/>
          <a:ln w="936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NZ"/>
          </a:p>
        </p:txBody>
      </p:sp>
    </p:spTree>
    <p:extLst>
      <p:ext uri="{BB962C8B-B14F-4D97-AF65-F5344CB8AC3E}">
        <p14:creationId xmlns:p14="http://schemas.microsoft.com/office/powerpoint/2010/main" val="27330191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4425497" y="272144"/>
            <a:ext cx="2684046" cy="463846"/>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eaLnBrk="1" hangingPunct="1">
              <a:buClrTx/>
              <a:buFontTx/>
              <a:buNone/>
            </a:pPr>
            <a:r>
              <a:rPr lang="en-US" altLang="en-US" dirty="0">
                <a:solidFill>
                  <a:srgbClr val="000000"/>
                </a:solidFill>
              </a:rPr>
              <a:t>PIC Microcontroller</a:t>
            </a:r>
          </a:p>
        </p:txBody>
      </p:sp>
      <p:sp>
        <p:nvSpPr>
          <p:cNvPr id="38915" name="Text Box 2"/>
          <p:cNvSpPr txBox="1">
            <a:spLocks noChangeArrowheads="1"/>
          </p:cNvSpPr>
          <p:nvPr/>
        </p:nvSpPr>
        <p:spPr bwMode="auto">
          <a:xfrm>
            <a:off x="204107" y="981076"/>
            <a:ext cx="11666764" cy="5326716"/>
          </a:xfrm>
          <a:prstGeom prst="rect">
            <a:avLst/>
          </a:prstGeom>
          <a:solidFill>
            <a:srgbClr val="FFFF99"/>
          </a:solidFill>
          <a:ln w="9360">
            <a:solidFill>
              <a:srgbClr val="FF3300"/>
            </a:solidFill>
            <a:miter lim="800000"/>
            <a:headEnd/>
            <a:tailEnd/>
          </a:ln>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dirty="0">
                <a:solidFill>
                  <a:srgbClr val="000000"/>
                </a:solidFill>
              </a:rPr>
              <a:t>The “PIC” was originally a design of the company General Instruments. It was intended for simple control applications, hence the name – </a:t>
            </a:r>
            <a:r>
              <a:rPr lang="en-US" altLang="en-US" sz="2000" dirty="0">
                <a:solidFill>
                  <a:srgbClr val="FF0000"/>
                </a:solidFill>
              </a:rPr>
              <a:t>Peripheral Interface Controller</a:t>
            </a:r>
            <a:r>
              <a:rPr lang="en-US" altLang="en-US" sz="2000" dirty="0">
                <a:solidFill>
                  <a:srgbClr val="000000"/>
                </a:solidFill>
              </a:rPr>
              <a:t>. In the late 1970s General Instruments produced the PIC1650 and PIC 1655 processors. Although the design was comparatively crude and unorthodox, the PIC was completely stand-alone, and  contained some important and forward-looking features. The simple CPU was a RISC structure, with a single accumulator (called the “</a:t>
            </a:r>
            <a:r>
              <a:rPr lang="en-US" altLang="en-US" sz="2000" dirty="0">
                <a:solidFill>
                  <a:srgbClr val="FF0000"/>
                </a:solidFill>
              </a:rPr>
              <a:t>Working Register</a:t>
            </a:r>
            <a:r>
              <a:rPr lang="en-US" altLang="en-US" sz="2000" dirty="0">
                <a:solidFill>
                  <a:srgbClr val="000000"/>
                </a:solidFill>
              </a:rPr>
              <a:t>”, and just </a:t>
            </a:r>
            <a:r>
              <a:rPr lang="en-US" altLang="en-US" sz="2000" dirty="0">
                <a:solidFill>
                  <a:srgbClr val="FF0000"/>
                </a:solidFill>
              </a:rPr>
              <a:t>30 instructions</a:t>
            </a:r>
            <a:r>
              <a:rPr lang="en-US" altLang="en-US" sz="2000" dirty="0">
                <a:solidFill>
                  <a:srgbClr val="000000"/>
                </a:solidFill>
              </a:rPr>
              <a:t>. The output pins could source or sink much more current than most other microprocessors of the time. Already the trademarks of the PIC were emerging – simplicity, stand-alone, high speed, and low cost. </a:t>
            </a:r>
          </a:p>
          <a:p>
            <a:pPr>
              <a:buClrTx/>
              <a:buFontTx/>
              <a:buNone/>
            </a:pPr>
            <a:endParaRPr lang="en-US" altLang="en-US" sz="2000" dirty="0">
              <a:solidFill>
                <a:srgbClr val="000000"/>
              </a:solidFill>
            </a:endParaRPr>
          </a:p>
          <a:p>
            <a:pPr>
              <a:buClrTx/>
              <a:buFontTx/>
              <a:buNone/>
            </a:pPr>
            <a:r>
              <a:rPr lang="en-US" altLang="en-US" sz="2000" dirty="0">
                <a:solidFill>
                  <a:srgbClr val="000000"/>
                </a:solidFill>
              </a:rPr>
              <a:t>General Instruments sold off its semiconductor division to a group of venture capitalists, who must have </a:t>
            </a:r>
            <a:r>
              <a:rPr lang="en-US" altLang="en-US" sz="2000" dirty="0" err="1">
                <a:solidFill>
                  <a:srgbClr val="000000"/>
                </a:solidFill>
              </a:rPr>
              <a:t>realised</a:t>
            </a:r>
            <a:r>
              <a:rPr lang="en-US" altLang="en-US" sz="2000" dirty="0">
                <a:solidFill>
                  <a:srgbClr val="000000"/>
                </a:solidFill>
              </a:rPr>
              <a:t> the immense potential of these odd little devices. Throughout the nineties the range of available PIC microcontrollers grew, and as they did so they gradually overtook many of their better-established competitors. In many cases PIC microcontrollers could run faster, needed a simpler chip-set, and were quicker to prototype with, than their competitors. Unlike many competitors, Microchip made their development tools simple, and low-cost or free. Moreover, Microchip stayed firmly entrenched in the 8-bit world. </a:t>
            </a:r>
          </a:p>
          <a:p>
            <a:pPr>
              <a:buClrTx/>
              <a:buFontTx/>
              <a:buNone/>
            </a:pPr>
            <a:endParaRPr lang="en-US" altLang="en-US" sz="2000" dirty="0">
              <a:solidFill>
                <a:srgbClr val="000000"/>
              </a:solidFill>
            </a:endParaRPr>
          </a:p>
          <a:p>
            <a:pPr>
              <a:buClrTx/>
              <a:buFontTx/>
              <a:buNone/>
            </a:pPr>
            <a:r>
              <a:rPr lang="en-US" altLang="en-US" sz="2000" dirty="0">
                <a:solidFill>
                  <a:srgbClr val="000000"/>
                </a:solidFill>
              </a:rPr>
              <a:t>Despite the huge advances that have been made, we can still see features of the old General Instruments PIC, even in the most recent designs.</a:t>
            </a:r>
          </a:p>
        </p:txBody>
      </p:sp>
    </p:spTree>
    <p:extLst>
      <p:ext uri="{BB962C8B-B14F-4D97-AF65-F5344CB8AC3E}">
        <p14:creationId xmlns:p14="http://schemas.microsoft.com/office/powerpoint/2010/main" val="33778273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3" name="Group 1"/>
          <p:cNvGraphicFramePr>
            <a:graphicFrameLocks noGrp="1"/>
          </p:cNvGraphicFramePr>
          <p:nvPr>
            <p:extLst>
              <p:ext uri="{D42A27DB-BD31-4B8C-83A1-F6EECF244321}">
                <p14:modId xmlns:p14="http://schemas.microsoft.com/office/powerpoint/2010/main" val="3483354119"/>
              </p:ext>
            </p:extLst>
          </p:nvPr>
        </p:nvGraphicFramePr>
        <p:xfrm>
          <a:off x="1774826" y="1628776"/>
          <a:ext cx="8966154" cy="4166718"/>
        </p:xfrm>
        <a:graphic>
          <a:graphicData uri="http://schemas.openxmlformats.org/drawingml/2006/table">
            <a:tbl>
              <a:tblPr/>
              <a:tblGrid>
                <a:gridCol w="1404898">
                  <a:extLst>
                    <a:ext uri="{9D8B030D-6E8A-4147-A177-3AD203B41FA5}">
                      <a16:colId xmlns:a16="http://schemas.microsoft.com/office/drawing/2014/main" val="20000"/>
                    </a:ext>
                  </a:extLst>
                </a:gridCol>
                <a:gridCol w="1800206">
                  <a:extLst>
                    <a:ext uri="{9D8B030D-6E8A-4147-A177-3AD203B41FA5}">
                      <a16:colId xmlns:a16="http://schemas.microsoft.com/office/drawing/2014/main" val="20001"/>
                    </a:ext>
                  </a:extLst>
                </a:gridCol>
                <a:gridCol w="1602553">
                  <a:extLst>
                    <a:ext uri="{9D8B030D-6E8A-4147-A177-3AD203B41FA5}">
                      <a16:colId xmlns:a16="http://schemas.microsoft.com/office/drawing/2014/main" val="20002"/>
                    </a:ext>
                  </a:extLst>
                </a:gridCol>
                <a:gridCol w="1121980">
                  <a:extLst>
                    <a:ext uri="{9D8B030D-6E8A-4147-A177-3AD203B41FA5}">
                      <a16:colId xmlns:a16="http://schemas.microsoft.com/office/drawing/2014/main" val="20003"/>
                    </a:ext>
                  </a:extLst>
                </a:gridCol>
                <a:gridCol w="1600614">
                  <a:extLst>
                    <a:ext uri="{9D8B030D-6E8A-4147-A177-3AD203B41FA5}">
                      <a16:colId xmlns:a16="http://schemas.microsoft.com/office/drawing/2014/main" val="20004"/>
                    </a:ext>
                  </a:extLst>
                </a:gridCol>
                <a:gridCol w="1435903">
                  <a:extLst>
                    <a:ext uri="{9D8B030D-6E8A-4147-A177-3AD203B41FA5}">
                      <a16:colId xmlns:a16="http://schemas.microsoft.com/office/drawing/2014/main" val="20005"/>
                    </a:ext>
                  </a:extLst>
                </a:gridCol>
              </a:tblGrid>
              <a:tr h="1067678">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1" i="0" u="none" strike="noStrike" cap="none" normalizeH="0" baseline="0" dirty="0">
                          <a:ln>
                            <a:noFill/>
                          </a:ln>
                          <a:solidFill>
                            <a:srgbClr val="000000"/>
                          </a:solidFill>
                          <a:effectLst/>
                          <a:latin typeface="Times New Roman" pitchFamily="16" charset="0"/>
                          <a:cs typeface="Times New Roman" pitchFamily="16" charset="0"/>
                        </a:rPr>
                        <a:t>Family</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3B3B3"/>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1" i="0" u="none" strike="noStrike" cap="none" normalizeH="0" baseline="0">
                          <a:ln>
                            <a:noFill/>
                          </a:ln>
                          <a:solidFill>
                            <a:srgbClr val="000000"/>
                          </a:solidFill>
                          <a:effectLst/>
                          <a:latin typeface="Times New Roman" pitchFamily="16" charset="0"/>
                          <a:cs typeface="Times New Roman" pitchFamily="16" charset="0"/>
                        </a:rPr>
                        <a:t>Example Devices</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3B3B3"/>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1" i="0" u="none" strike="noStrike" cap="none" normalizeH="0" baseline="0">
                          <a:ln>
                            <a:noFill/>
                          </a:ln>
                          <a:solidFill>
                            <a:srgbClr val="000000"/>
                          </a:solidFill>
                          <a:effectLst/>
                          <a:latin typeface="Times New Roman" pitchFamily="16" charset="0"/>
                          <a:cs typeface="Times New Roman" pitchFamily="16" charset="0"/>
                        </a:rPr>
                        <a:t>Instruction word size</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3B3B3"/>
                    </a:solidFill>
                  </a:tcPr>
                </a:tc>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1" i="0" u="none" strike="noStrike" cap="none" normalizeH="0" baseline="0">
                          <a:ln>
                            <a:noFill/>
                          </a:ln>
                          <a:solidFill>
                            <a:srgbClr val="000000"/>
                          </a:solidFill>
                          <a:effectLst/>
                          <a:latin typeface="Times New Roman" pitchFamily="16" charset="0"/>
                          <a:cs typeface="Times New Roman" pitchFamily="16" charset="0"/>
                        </a:rPr>
                        <a:t>Stack size (words)</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3B3B3"/>
                    </a:solidFill>
                  </a:tcPr>
                </a:tc>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1" i="0" u="none" strike="noStrike" cap="none" normalizeH="0" baseline="0">
                          <a:ln>
                            <a:noFill/>
                          </a:ln>
                          <a:solidFill>
                            <a:srgbClr val="000000"/>
                          </a:solidFill>
                          <a:effectLst/>
                          <a:latin typeface="Times New Roman" pitchFamily="16" charset="0"/>
                          <a:cs typeface="Times New Roman" pitchFamily="16" charset="0"/>
                        </a:rPr>
                        <a:t>Number of instructions</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3B3B3"/>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1" i="0" u="none" strike="noStrike" cap="none" normalizeH="0" baseline="0">
                          <a:ln>
                            <a:noFill/>
                          </a:ln>
                          <a:solidFill>
                            <a:srgbClr val="000000"/>
                          </a:solidFill>
                          <a:effectLst/>
                          <a:latin typeface="Times New Roman" pitchFamily="16" charset="0"/>
                          <a:cs typeface="Times New Roman" pitchFamily="16" charset="0"/>
                        </a:rPr>
                        <a:t>Interrupt vectors</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3B3B3"/>
                    </a:solidFill>
                  </a:tcPr>
                </a:tc>
                <a:extLst>
                  <a:ext uri="{0D108BD9-81ED-4DB2-BD59-A6C34878D82A}">
                    <a16:rowId xmlns:a16="http://schemas.microsoft.com/office/drawing/2014/main" val="10000"/>
                  </a:ext>
                </a:extLst>
              </a:tr>
              <a:tr h="963684">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Baseline</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10F200, 12F508, 16F57</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12-bit</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2</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33</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None</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1067678">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Mid-range</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dirty="0">
                          <a:ln>
                            <a:noFill/>
                          </a:ln>
                          <a:solidFill>
                            <a:srgbClr val="000000"/>
                          </a:solidFill>
                          <a:effectLst/>
                          <a:latin typeface="Times New Roman" pitchFamily="16" charset="0"/>
                          <a:cs typeface="Times New Roman" pitchFamily="16" charset="0"/>
                        </a:rPr>
                        <a:t>12F609, 16F84A, 16F631, 16F873A</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14-bit</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8</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35</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dirty="0">
                          <a:ln>
                            <a:noFill/>
                          </a:ln>
                          <a:solidFill>
                            <a:srgbClr val="000000"/>
                          </a:solidFill>
                          <a:effectLst/>
                          <a:latin typeface="Times New Roman" pitchFamily="16" charset="0"/>
                          <a:cs typeface="Times New Roman" pitchFamily="16" charset="0"/>
                        </a:rPr>
                        <a:t>1</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1067678">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High Performance </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18F242, 18F2420</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16-bit</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32</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a:ln>
                            <a:noFill/>
                          </a:ln>
                          <a:solidFill>
                            <a:srgbClr val="000000"/>
                          </a:solidFill>
                          <a:effectLst/>
                          <a:latin typeface="Times New Roman" pitchFamily="16" charset="0"/>
                          <a:cs typeface="Times New Roman" pitchFamily="16" charset="0"/>
                        </a:rPr>
                        <a:t>75, including hardware multiply</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0" fontAlgn="base" latinLnBrk="0" hangingPunct="0">
                        <a:lnSpc>
                          <a:spcPct val="93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800" b="0" i="0" u="none" strike="noStrike" cap="none" normalizeH="0" baseline="0" dirty="0">
                          <a:ln>
                            <a:noFill/>
                          </a:ln>
                          <a:solidFill>
                            <a:srgbClr val="000000"/>
                          </a:solidFill>
                          <a:effectLst/>
                          <a:latin typeface="Times New Roman" pitchFamily="16" charset="0"/>
                          <a:cs typeface="Times New Roman" pitchFamily="16" charset="0"/>
                        </a:rPr>
                        <a:t>2 (</a:t>
                      </a:r>
                      <a:r>
                        <a:rPr kumimoji="0" lang="en-US" sz="1800" b="0" i="0" u="none" strike="noStrike" cap="none" normalizeH="0" baseline="0" dirty="0" err="1">
                          <a:ln>
                            <a:noFill/>
                          </a:ln>
                          <a:solidFill>
                            <a:srgbClr val="000000"/>
                          </a:solidFill>
                          <a:effectLst/>
                          <a:latin typeface="Times New Roman" pitchFamily="16" charset="0"/>
                          <a:cs typeface="Times New Roman" pitchFamily="16" charset="0"/>
                        </a:rPr>
                        <a:t>prioritised</a:t>
                      </a:r>
                      <a:r>
                        <a:rPr kumimoji="0" lang="en-US" sz="1800" b="0" i="0" u="none" strike="noStrike" cap="none" normalizeH="0" baseline="0" dirty="0">
                          <a:ln>
                            <a:noFill/>
                          </a:ln>
                          <a:solidFill>
                            <a:srgbClr val="000000"/>
                          </a:solidFill>
                          <a:effectLst/>
                          <a:latin typeface="Times New Roman" pitchFamily="16" charset="0"/>
                          <a:cs typeface="Times New Roman" pitchFamily="16" charset="0"/>
                        </a:rPr>
                        <a:t>)</a:t>
                      </a:r>
                    </a:p>
                  </a:txBody>
                  <a:tcPr marL="90000" marR="90000" marT="59147"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bl>
          </a:graphicData>
        </a:graphic>
      </p:graphicFrame>
      <p:sp>
        <p:nvSpPr>
          <p:cNvPr id="4" name="Text Box 1">
            <a:extLst>
              <a:ext uri="{FF2B5EF4-FFF2-40B4-BE49-F238E27FC236}">
                <a16:creationId xmlns:a16="http://schemas.microsoft.com/office/drawing/2014/main" id="{3504D0B8-F4DE-49E7-ABD0-73ACC46FD6B9}"/>
              </a:ext>
            </a:extLst>
          </p:cNvPr>
          <p:cNvSpPr txBox="1">
            <a:spLocks noChangeArrowheads="1"/>
          </p:cNvSpPr>
          <p:nvPr/>
        </p:nvSpPr>
        <p:spPr bwMode="auto">
          <a:xfrm>
            <a:off x="4747986" y="370115"/>
            <a:ext cx="3708364" cy="463846"/>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eaLnBrk="1" hangingPunct="1">
              <a:buClrTx/>
              <a:buFontTx/>
              <a:buNone/>
            </a:pPr>
            <a:r>
              <a:rPr lang="en-US" altLang="en-US" dirty="0">
                <a:solidFill>
                  <a:srgbClr val="000000"/>
                </a:solidFill>
              </a:rPr>
              <a:t>The PIC Microchip Families</a:t>
            </a:r>
          </a:p>
        </p:txBody>
      </p:sp>
    </p:spTree>
    <p:extLst>
      <p:ext uri="{BB962C8B-B14F-4D97-AF65-F5344CB8AC3E}">
        <p14:creationId xmlns:p14="http://schemas.microsoft.com/office/powerpoint/2010/main" val="8865820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1" y="1087438"/>
            <a:ext cx="6461125"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30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139" y="4467225"/>
            <a:ext cx="2808287"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2" name="Rectangle 3"/>
          <p:cNvSpPr>
            <a:spLocks noChangeArrowheads="1"/>
          </p:cNvSpPr>
          <p:nvPr/>
        </p:nvSpPr>
        <p:spPr bwMode="auto">
          <a:xfrm>
            <a:off x="1785938" y="336551"/>
            <a:ext cx="1941512" cy="398463"/>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2000">
                <a:solidFill>
                  <a:srgbClr val="000000"/>
                </a:solidFill>
              </a:rPr>
              <a:t>PIC 12F508/509 </a:t>
            </a:r>
          </a:p>
        </p:txBody>
      </p:sp>
    </p:spTree>
    <p:extLst>
      <p:ext uri="{BB962C8B-B14F-4D97-AF65-F5344CB8AC3E}">
        <p14:creationId xmlns:p14="http://schemas.microsoft.com/office/powerpoint/2010/main" val="12211563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p:cNvSpPr txBox="1">
            <a:spLocks noChangeArrowheads="1"/>
          </p:cNvSpPr>
          <p:nvPr/>
        </p:nvSpPr>
        <p:spPr bwMode="auto">
          <a:xfrm>
            <a:off x="1774825" y="1377951"/>
            <a:ext cx="8642350" cy="4557274"/>
          </a:xfrm>
          <a:prstGeom prst="rect">
            <a:avLst/>
          </a:prstGeom>
          <a:solidFill>
            <a:srgbClr val="FFFF99"/>
          </a:solidFill>
          <a:ln w="9360">
            <a:solidFill>
              <a:srgbClr val="FF3300"/>
            </a:solidFill>
            <a:miter lim="800000"/>
            <a:headEnd/>
            <a:tailEnd/>
          </a:ln>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spcBef>
                <a:spcPts val="900"/>
              </a:spcBef>
              <a:buFont typeface="Times New Roman" panose="02020603050405020304" pitchFamily="18" charset="0"/>
              <a:buChar char="•"/>
            </a:pPr>
            <a:r>
              <a:rPr lang="en-US" altLang="en-US" sz="2000" dirty="0">
                <a:solidFill>
                  <a:srgbClr val="000000"/>
                </a:solidFill>
              </a:rPr>
              <a:t> An embedded system is a product that has one or more computers embedded within it, which exercise primarily a control function.</a:t>
            </a:r>
          </a:p>
          <a:p>
            <a:pPr>
              <a:spcBef>
                <a:spcPts val="900"/>
              </a:spcBef>
              <a:buFont typeface="Times New Roman" panose="02020603050405020304" pitchFamily="18" charset="0"/>
              <a:buChar char="•"/>
            </a:pPr>
            <a:r>
              <a:rPr lang="en-US" altLang="en-US" sz="2000" dirty="0">
                <a:solidFill>
                  <a:srgbClr val="000000"/>
                </a:solidFill>
              </a:rPr>
              <a:t> The embedded computer is usually a microcontroller: a microprocessor adapted for embedded control applications.</a:t>
            </a:r>
          </a:p>
          <a:p>
            <a:pPr>
              <a:spcBef>
                <a:spcPts val="900"/>
              </a:spcBef>
              <a:buFont typeface="Times New Roman" panose="02020603050405020304" pitchFamily="18" charset="0"/>
              <a:buChar char="•"/>
            </a:pPr>
            <a:r>
              <a:rPr lang="en-US" altLang="en-US" sz="2000" dirty="0">
                <a:solidFill>
                  <a:srgbClr val="000000"/>
                </a:solidFill>
              </a:rPr>
              <a:t> Microcontrollers are designed according to accepted electronic and computer principles, and are fundamentally made up of microprocessor core, memory and peripherals; it is important to be able to recognize their principal features.</a:t>
            </a:r>
          </a:p>
          <a:p>
            <a:pPr>
              <a:spcBef>
                <a:spcPts val="900"/>
              </a:spcBef>
              <a:buFont typeface="Times New Roman" panose="02020603050405020304" pitchFamily="18" charset="0"/>
              <a:buChar char="•"/>
            </a:pPr>
            <a:r>
              <a:rPr lang="en-US" altLang="en-US" sz="2000" dirty="0">
                <a:solidFill>
                  <a:srgbClr val="000000"/>
                </a:solidFill>
              </a:rPr>
              <a:t> Microchip offers a wide range of microcontrollers, divided into several different families. Each family has identical (or very similar) </a:t>
            </a:r>
            <a:r>
              <a:rPr lang="en-US" altLang="en-US" sz="2000" dirty="0">
                <a:solidFill>
                  <a:srgbClr val="FF0000"/>
                </a:solidFill>
              </a:rPr>
              <a:t>central architecture </a:t>
            </a:r>
            <a:r>
              <a:rPr lang="en-US" altLang="en-US" sz="2000" dirty="0">
                <a:solidFill>
                  <a:srgbClr val="000000"/>
                </a:solidFill>
              </a:rPr>
              <a:t>and </a:t>
            </a:r>
            <a:r>
              <a:rPr lang="en-US" altLang="en-US" sz="2000" dirty="0">
                <a:solidFill>
                  <a:srgbClr val="FF0000"/>
                </a:solidFill>
              </a:rPr>
              <a:t>instruction set</a:t>
            </a:r>
            <a:r>
              <a:rPr lang="en-US" altLang="en-US" sz="2000" dirty="0">
                <a:solidFill>
                  <a:srgbClr val="000000"/>
                </a:solidFill>
              </a:rPr>
              <a:t>. However, common features also appear across all their microcontrollers, and knowledge of one family can lead with ease to knowledge of another.</a:t>
            </a:r>
          </a:p>
          <a:p>
            <a:pPr>
              <a:spcBef>
                <a:spcPts val="900"/>
              </a:spcBef>
            </a:pPr>
            <a:endParaRPr lang="en-US" altLang="en-US" sz="2000" dirty="0">
              <a:solidFill>
                <a:srgbClr val="000000"/>
              </a:solidFill>
            </a:endParaRPr>
          </a:p>
        </p:txBody>
      </p:sp>
      <p:sp>
        <p:nvSpPr>
          <p:cNvPr id="47107" name="Text Box 2"/>
          <p:cNvSpPr txBox="1">
            <a:spLocks noChangeArrowheads="1"/>
          </p:cNvSpPr>
          <p:nvPr/>
        </p:nvSpPr>
        <p:spPr bwMode="auto">
          <a:xfrm>
            <a:off x="8115300" y="6261100"/>
            <a:ext cx="1987765" cy="371513"/>
          </a:xfrm>
          <a:prstGeom prst="rect">
            <a:avLst/>
          </a:prstGeom>
          <a:noFill/>
          <a:ln w="9360">
            <a:solidFill>
              <a:srgbClr val="3333CC"/>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buClrTx/>
              <a:buFontTx/>
              <a:buNone/>
            </a:pPr>
            <a:r>
              <a:rPr lang="en-US" altLang="en-US" sz="1800" i="1" dirty="0">
                <a:solidFill>
                  <a:srgbClr val="000000"/>
                </a:solidFill>
              </a:rPr>
              <a:t>End of Lecture One</a:t>
            </a:r>
          </a:p>
        </p:txBody>
      </p:sp>
      <p:sp>
        <p:nvSpPr>
          <p:cNvPr id="47108" name="Rectangle 3"/>
          <p:cNvSpPr>
            <a:spLocks noChangeArrowheads="1"/>
          </p:cNvSpPr>
          <p:nvPr/>
        </p:nvSpPr>
        <p:spPr bwMode="auto">
          <a:xfrm>
            <a:off x="1787526" y="476251"/>
            <a:ext cx="4613274" cy="463846"/>
          </a:xfrm>
          <a:prstGeom prst="rect">
            <a:avLst/>
          </a:prstGeom>
          <a:noFill/>
          <a:ln w="2844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pPr algn="ctr">
              <a:buClrTx/>
              <a:buFontTx/>
              <a:buNone/>
            </a:pPr>
            <a:r>
              <a:rPr lang="en-US" altLang="en-US" dirty="0">
                <a:solidFill>
                  <a:srgbClr val="000000"/>
                </a:solidFill>
              </a:rPr>
              <a:t>Take home slide</a:t>
            </a:r>
          </a:p>
        </p:txBody>
      </p:sp>
    </p:spTree>
    <p:extLst>
      <p:ext uri="{BB962C8B-B14F-4D97-AF65-F5344CB8AC3E}">
        <p14:creationId xmlns:p14="http://schemas.microsoft.com/office/powerpoint/2010/main" val="4445764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Required Acquisitions</a:t>
            </a:r>
            <a:endParaRPr lang="en-US" dirty="0"/>
          </a:p>
        </p:txBody>
      </p:sp>
      <p:sp>
        <p:nvSpPr>
          <p:cNvPr id="3" name="Content Placeholder 2"/>
          <p:cNvSpPr>
            <a:spLocks noGrp="1"/>
          </p:cNvSpPr>
          <p:nvPr>
            <p:ph sz="half" idx="1"/>
          </p:nvPr>
        </p:nvSpPr>
        <p:spPr/>
        <p:txBody>
          <a:bodyPr/>
          <a:lstStyle/>
          <a:p>
            <a:r>
              <a:rPr lang="en-US" dirty="0"/>
              <a:t>Text book</a:t>
            </a:r>
          </a:p>
          <a:p>
            <a:r>
              <a:rPr lang="en-US" dirty="0"/>
              <a:t>PIC microcontroller</a:t>
            </a:r>
          </a:p>
          <a:p>
            <a:r>
              <a:rPr lang="en-US" dirty="0"/>
              <a:t>MPLAB IDE &amp; MPLSB Compiler &amp; Simulator</a:t>
            </a:r>
          </a:p>
          <a:p>
            <a:r>
              <a:rPr lang="en-US" dirty="0"/>
              <a:t>Arduino &amp; Arduino IDE</a:t>
            </a:r>
          </a:p>
          <a:p>
            <a:r>
              <a:rPr lang="en-US" dirty="0">
                <a:solidFill>
                  <a:srgbClr val="FF0000"/>
                </a:solidFill>
              </a:rPr>
              <a:t>Sensors</a:t>
            </a:r>
          </a:p>
          <a:p>
            <a:r>
              <a:rPr lang="en-US" dirty="0">
                <a:solidFill>
                  <a:srgbClr val="FF0000"/>
                </a:solidFill>
              </a:rPr>
              <a:t>Actuators (Motors)</a:t>
            </a:r>
          </a:p>
          <a:p>
            <a:r>
              <a:rPr lang="en-US"/>
              <a:t>STM32</a:t>
            </a:r>
            <a:endParaRPr lang="en-US" dirty="0"/>
          </a:p>
          <a:p>
            <a:endParaRPr lang="en-US" dirty="0"/>
          </a:p>
        </p:txBody>
      </p:sp>
      <p:pic>
        <p:nvPicPr>
          <p:cNvPr id="5" name="Picture 4"/>
          <p:cNvPicPr>
            <a:picLocks noChangeAspect="1"/>
          </p:cNvPicPr>
          <p:nvPr/>
        </p:nvPicPr>
        <p:blipFill>
          <a:blip r:embed="rId2"/>
          <a:stretch>
            <a:fillRect/>
          </a:stretch>
        </p:blipFill>
        <p:spPr>
          <a:xfrm>
            <a:off x="7236242" y="242296"/>
            <a:ext cx="4276799" cy="3456248"/>
          </a:xfrm>
          <a:prstGeom prst="rect">
            <a:avLst/>
          </a:prstGeom>
        </p:spPr>
      </p:pic>
      <p:pic>
        <p:nvPicPr>
          <p:cNvPr id="6" name="Content Placeholder 5"/>
          <p:cNvPicPr>
            <a:picLocks noGrp="1" noChangeAspect="1"/>
          </p:cNvPicPr>
          <p:nvPr>
            <p:ph sz="half" idx="2"/>
          </p:nvPr>
        </p:nvPicPr>
        <p:blipFill>
          <a:blip r:embed="rId3"/>
          <a:stretch>
            <a:fillRect/>
          </a:stretch>
        </p:blipFill>
        <p:spPr>
          <a:xfrm>
            <a:off x="6820540" y="3421309"/>
            <a:ext cx="2638425" cy="1666875"/>
          </a:xfrm>
          <a:prstGeom prst="rect">
            <a:avLst/>
          </a:prstGeom>
        </p:spPr>
      </p:pic>
      <p:pic>
        <p:nvPicPr>
          <p:cNvPr id="7" name="Picture 6"/>
          <p:cNvPicPr>
            <a:picLocks noChangeAspect="1"/>
          </p:cNvPicPr>
          <p:nvPr/>
        </p:nvPicPr>
        <p:blipFill>
          <a:blip r:embed="rId4"/>
          <a:stretch>
            <a:fillRect/>
          </a:stretch>
        </p:blipFill>
        <p:spPr>
          <a:xfrm>
            <a:off x="7030176" y="4832976"/>
            <a:ext cx="2303885" cy="1820216"/>
          </a:xfrm>
          <a:prstGeom prst="rect">
            <a:avLst/>
          </a:prstGeom>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3697" y="4073057"/>
            <a:ext cx="2297430" cy="203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54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Required Acquisitions</a:t>
            </a:r>
            <a:endParaRPr lang="en-US" dirty="0"/>
          </a:p>
        </p:txBody>
      </p:sp>
      <p:sp>
        <p:nvSpPr>
          <p:cNvPr id="3" name="Content Placeholder 2"/>
          <p:cNvSpPr>
            <a:spLocks noGrp="1"/>
          </p:cNvSpPr>
          <p:nvPr>
            <p:ph sz="half" idx="1"/>
          </p:nvPr>
        </p:nvSpPr>
        <p:spPr/>
        <p:txBody>
          <a:bodyPr/>
          <a:lstStyle/>
          <a:p>
            <a:r>
              <a:rPr lang="en-US" dirty="0"/>
              <a:t>Text book</a:t>
            </a:r>
          </a:p>
          <a:p>
            <a:r>
              <a:rPr lang="en-US" dirty="0"/>
              <a:t>PIC microcontroller</a:t>
            </a:r>
          </a:p>
          <a:p>
            <a:r>
              <a:rPr lang="en-US" dirty="0"/>
              <a:t>MPLAB IDE &amp; MPLSB Compiler &amp; Simulator</a:t>
            </a:r>
          </a:p>
          <a:p>
            <a:r>
              <a:rPr lang="en-US" dirty="0"/>
              <a:t>Arduino </a:t>
            </a:r>
          </a:p>
          <a:p>
            <a:r>
              <a:rPr lang="en-US" dirty="0"/>
              <a:t>Sensors</a:t>
            </a:r>
          </a:p>
          <a:p>
            <a:r>
              <a:rPr lang="en-US" dirty="0"/>
              <a:t>Actuators (Motors)</a:t>
            </a:r>
          </a:p>
          <a:p>
            <a:r>
              <a:rPr lang="en-US" dirty="0">
                <a:solidFill>
                  <a:srgbClr val="FF0000"/>
                </a:solidFill>
              </a:rPr>
              <a:t>ESP32/ESP8266</a:t>
            </a:r>
            <a:r>
              <a:rPr lang="en-US" dirty="0"/>
              <a:t> </a:t>
            </a:r>
          </a:p>
          <a:p>
            <a:endParaRPr lang="en-US" dirty="0"/>
          </a:p>
        </p:txBody>
      </p:sp>
      <p:pic>
        <p:nvPicPr>
          <p:cNvPr id="5" name="Content Placeholder 4"/>
          <p:cNvPicPr>
            <a:picLocks noGrp="1" noChangeAspect="1"/>
          </p:cNvPicPr>
          <p:nvPr>
            <p:ph sz="half" idx="2"/>
          </p:nvPr>
        </p:nvPicPr>
        <p:blipFill>
          <a:blip r:embed="rId2"/>
          <a:stretch>
            <a:fillRect/>
          </a:stretch>
        </p:blipFill>
        <p:spPr>
          <a:xfrm>
            <a:off x="6432826" y="1887469"/>
            <a:ext cx="5181600" cy="3974409"/>
          </a:xfrm>
          <a:prstGeom prst="rect">
            <a:avLst/>
          </a:prstGeom>
        </p:spPr>
      </p:pic>
    </p:spTree>
    <p:extLst>
      <p:ext uri="{BB962C8B-B14F-4D97-AF65-F5344CB8AC3E}">
        <p14:creationId xmlns:p14="http://schemas.microsoft.com/office/powerpoint/2010/main" val="150622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499"/>
            <a:ext cx="10515600" cy="1325563"/>
          </a:xfrm>
        </p:spPr>
        <p:txBody>
          <a:bodyPr>
            <a:normAutofit/>
          </a:bodyPr>
          <a:lstStyle/>
          <a:p>
            <a:pPr algn="ctr"/>
            <a:r>
              <a:rPr lang="en-US" sz="4800" b="1" dirty="0"/>
              <a:t>Grading</a:t>
            </a:r>
          </a:p>
        </p:txBody>
      </p:sp>
      <p:sp>
        <p:nvSpPr>
          <p:cNvPr id="3" name="Rectangle 2"/>
          <p:cNvSpPr/>
          <p:nvPr/>
        </p:nvSpPr>
        <p:spPr>
          <a:xfrm>
            <a:off x="397565" y="1378225"/>
            <a:ext cx="10912061" cy="3686971"/>
          </a:xfrm>
          <a:prstGeom prst="rect">
            <a:avLst/>
          </a:prstGeom>
        </p:spPr>
        <p:txBody>
          <a:bodyPr wrap="square">
            <a:spAutoFit/>
          </a:bodyPr>
          <a:lstStyle/>
          <a:p>
            <a:pPr>
              <a:lnSpc>
                <a:spcPct val="150000"/>
              </a:lnSpc>
            </a:pPr>
            <a:r>
              <a:rPr lang="en-US" sz="4000" dirty="0">
                <a:solidFill>
                  <a:srgbClr val="000000"/>
                </a:solidFill>
                <a:latin typeface="Times New Roman" panose="02020603050405020304" pitchFamily="18" charset="0"/>
              </a:rPr>
              <a:t>Homework (6 LABs): 50% </a:t>
            </a:r>
          </a:p>
          <a:p>
            <a:pPr>
              <a:lnSpc>
                <a:spcPct val="150000"/>
              </a:lnSpc>
            </a:pPr>
            <a:r>
              <a:rPr lang="en-US" sz="4000" dirty="0">
                <a:solidFill>
                  <a:srgbClr val="000000"/>
                </a:solidFill>
                <a:latin typeface="Times New Roman" panose="02020603050405020304" pitchFamily="18" charset="0"/>
              </a:rPr>
              <a:t>Midterm exam (1): 15% </a:t>
            </a:r>
          </a:p>
          <a:p>
            <a:pPr>
              <a:lnSpc>
                <a:spcPct val="150000"/>
              </a:lnSpc>
            </a:pPr>
            <a:r>
              <a:rPr lang="en-US" sz="4000" dirty="0">
                <a:solidFill>
                  <a:srgbClr val="000000"/>
                </a:solidFill>
                <a:latin typeface="Times New Roman" panose="02020603050405020304" pitchFamily="18" charset="0"/>
              </a:rPr>
              <a:t>Final Project: 30% </a:t>
            </a:r>
          </a:p>
          <a:p>
            <a:pPr>
              <a:lnSpc>
                <a:spcPct val="150000"/>
              </a:lnSpc>
            </a:pPr>
            <a:r>
              <a:rPr lang="en-US" sz="4000" dirty="0">
                <a:solidFill>
                  <a:srgbClr val="000000"/>
                </a:solidFill>
                <a:latin typeface="Times New Roman" panose="02020603050405020304" pitchFamily="18" charset="0"/>
              </a:rPr>
              <a:t>Class participation, quizzes, reading critiques: 5% </a:t>
            </a:r>
            <a:endParaRPr lang="en-US" sz="4000" dirty="0"/>
          </a:p>
        </p:txBody>
      </p:sp>
    </p:spTree>
    <p:extLst>
      <p:ext uri="{BB962C8B-B14F-4D97-AF65-F5344CB8AC3E}">
        <p14:creationId xmlns:p14="http://schemas.microsoft.com/office/powerpoint/2010/main" val="503201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TotalTime>
  <Words>3175</Words>
  <Application>Microsoft Office PowerPoint</Application>
  <PresentationFormat>Widescreen</PresentationFormat>
  <Paragraphs>548</Paragraphs>
  <Slides>69</Slides>
  <Notes>28</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9" baseType="lpstr">
      <vt:lpstr>Arial</vt:lpstr>
      <vt:lpstr>Arial Narrow</vt:lpstr>
      <vt:lpstr>Calibri</vt:lpstr>
      <vt:lpstr>Calibri Light</vt:lpstr>
      <vt:lpstr>Lato Extended</vt:lpstr>
      <vt:lpstr>Times</vt:lpstr>
      <vt:lpstr>Times New Roman</vt:lpstr>
      <vt:lpstr>Trebuchet MS</vt:lpstr>
      <vt:lpstr>Office Theme</vt:lpstr>
      <vt:lpstr>Image</vt:lpstr>
      <vt:lpstr>04633-A  Embedded systems development Lecture 1: Overview </vt:lpstr>
      <vt:lpstr>PowerPoint Presentation</vt:lpstr>
      <vt:lpstr>Course objectives</vt:lpstr>
      <vt:lpstr>Required Acquisitions</vt:lpstr>
      <vt:lpstr>Required Acquisitions</vt:lpstr>
      <vt:lpstr>Required Acquisitions</vt:lpstr>
      <vt:lpstr>Required Acquisitions</vt:lpstr>
      <vt:lpstr>Required Acquisitions</vt:lpstr>
      <vt:lpstr>Grading</vt:lpstr>
      <vt:lpstr>Embedded systems Overview</vt:lpstr>
      <vt:lpstr>PowerPoint Presentation</vt:lpstr>
      <vt:lpstr>What is an Embedded System?</vt:lpstr>
      <vt:lpstr>Intro to ES</vt:lpstr>
      <vt:lpstr>PowerPoint Presentation</vt:lpstr>
      <vt:lpstr>PowerPoint Presentation</vt:lpstr>
      <vt:lpstr>Connect via peripherals</vt:lpstr>
      <vt:lpstr>Embedded Vs PC</vt:lpstr>
      <vt:lpstr>Difference between Embedded and PC app-Coding</vt:lpstr>
      <vt:lpstr>Example of embedded Systems </vt:lpstr>
      <vt:lpstr>Administrivia</vt:lpstr>
      <vt:lpstr>Policies on Collaboration</vt:lpstr>
      <vt:lpstr>Cheating and Plagiarism</vt:lpstr>
      <vt:lpstr>Nucleo-64 Micro-Controller Board</vt:lpstr>
      <vt:lpstr>What is an embedded system?</vt:lpstr>
      <vt:lpstr>What is an embedded system?</vt:lpstr>
      <vt:lpstr>An introduction</vt:lpstr>
      <vt:lpstr>What Is an Embedded System?</vt:lpstr>
      <vt:lpstr>PowerPoint Presentation</vt:lpstr>
      <vt:lpstr>PowerPoint Presentation</vt:lpstr>
      <vt:lpstr>PowerPoint Presentation</vt:lpstr>
      <vt:lpstr>PowerPoint Presentation</vt:lpstr>
      <vt:lpstr>Car Engine Control Unit (ECU)</vt:lpstr>
      <vt:lpstr>Embedded, Everywhere</vt:lpstr>
      <vt:lpstr>Embedded, Everywhere – Internet of Things</vt:lpstr>
      <vt:lpstr>Embedded in Your Daily Life</vt:lpstr>
      <vt:lpstr>Embedded in Your Daily Life</vt:lpstr>
      <vt:lpstr>What is driving the  embedded explosion?</vt:lpstr>
      <vt:lpstr>Moore’s Law (a statement about economics): IC transistor count doubles every 18-24 month</vt:lpstr>
      <vt:lpstr>Flash memory scaling: Rise of density &amp;  volumes;  Fall (and rise) of prices</vt:lpstr>
      <vt:lpstr>PowerPoint Presentation</vt:lpstr>
      <vt:lpstr>PowerPoint Presentation</vt:lpstr>
      <vt:lpstr>Not so fast!  Bell’s Law of Computer Classes: A new computing class roughly every decade</vt:lpstr>
      <vt:lpstr>Technology Trends</vt:lpstr>
      <vt:lpstr>Why is embedded different?</vt:lpstr>
      <vt:lpstr>Typical Embedded System Challenges (1-2)</vt:lpstr>
      <vt:lpstr>Typical Embedded System Challenges  (2-2)</vt:lpstr>
      <vt:lpstr>CPU: An All­ Too ­Common View of Computing</vt:lpstr>
      <vt:lpstr>An Enlightened Computer Engineer's View </vt:lpstr>
      <vt:lpstr>An Embedded Computer Designer's View </vt:lpstr>
      <vt:lpstr>Modern Embedded Systems View</vt:lpstr>
      <vt:lpstr>Embedded Systems Careers</vt:lpstr>
      <vt:lpstr>PowerPoint Presentation</vt:lpstr>
      <vt:lpstr>PowerPoint Presentation</vt:lpstr>
      <vt:lpstr>PowerPoint Presentation</vt:lpstr>
      <vt:lpstr>Architecture of embedded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04-800 Embedded systems development</dc:title>
  <dc:creator>Emmy Ndashimye</dc:creator>
  <cp:lastModifiedBy>Emmanuel Ndashimye</cp:lastModifiedBy>
  <cp:revision>80</cp:revision>
  <dcterms:created xsi:type="dcterms:W3CDTF">2019-01-14T06:27:32Z</dcterms:created>
  <dcterms:modified xsi:type="dcterms:W3CDTF">2024-02-26T06:54:52Z</dcterms:modified>
</cp:coreProperties>
</file>